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sldIdLst>
    <p:sldId id="256" r:id="rId5"/>
    <p:sldId id="350" r:id="rId6"/>
    <p:sldId id="333" r:id="rId7"/>
    <p:sldId id="352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0" r:id="rId16"/>
    <p:sldId id="361" r:id="rId17"/>
    <p:sldId id="362" r:id="rId18"/>
    <p:sldId id="363" r:id="rId19"/>
    <p:sldId id="364" r:id="rId20"/>
    <p:sldId id="365" r:id="rId21"/>
    <p:sldId id="351" r:id="rId22"/>
    <p:sldId id="257" r:id="rId23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BA43"/>
    <a:srgbClr val="17383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5F3BBB-1BE5-4CF6-8BFC-7559DA28EE32}" v="10" dt="2024-12-03T19:16:58.606"/>
    <p1510:client id="{1D7F131F-2218-40F3-9A17-6FBC511C5B34}" v="186" dt="2024-12-03T19:01:41.070"/>
    <p1510:client id="{E933193F-FF90-4261-A8D3-6E4346E01BA3}" v="278" dt="2024-12-03T17:11:41.8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5T19:05:12.11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1,'0'6,"12"2,28 0,25-2,26-2,21-1,10-1,20-2,15 0,18 12,9 3,-15 6,-19-1,-28-4,-29-4,-30-5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5T19:07:32.348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1,'7290'0,"-6829"34,-135-4,548-20,-512-13,2547 4,-2446 34,-62 0,230-33,-303-4,199 2,-484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5T19:07:35.483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0 285,'278'-6,"482"-72,-609 52,219-31,-225 45,57-8,-118 6,461-54,27 64,-300 7,7104-3,-6805 38,-213 20,-269-41,57 12,188 29,-230-44,443 48,-539-62,865 44,-40-46,-785-1,0-2,1-2,52-15,-48 9,1 3,60-4,222 13,-161 4,165-3,-301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5T19:07:42.108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14417 39,'-3179'0,"860"0,2213 2,1 5,0 4,0 5,-119 35,83-14,-249 31,-331 10,667-73,-179 24,218-26,-480 71,-316-64,529-13,-2920 1,1655 4,1516-4,0-1,-1-1,1-2,1-1,-1-1,1-2,-37-16,58 21,0 1,0-1,1 0,0-1,-1 0,2 0,-13-13,18 17,0 0,0-1,0 1,0 0,1-1,-1 0,1 1,0-1,0 0,0 0,0 1,0-1,1 0,-1 0,1 0,0 0,0 0,0 0,0 0,0 0,1 0,-1 0,1 0,0 0,0 0,0 1,0-1,0 0,1 1,1-4,3-1,0-1,1 1,0 0,0 1,0 0,1 0,0 0,0 1,1 1,0-1,-1 1,1 1,17-6,14-1,78-9,-86 15,366-26,6 31,-159 2,4394-3,-4362-20,-124 6,-70 8,506-27,542 32,-556 3,3774-2,-4300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5T19:07:44.589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2,'34'-1,"23"1,1 2,60 9,439 45,6-48,-95-4,-187 6,444 7,5375-20,-3248 5,122-2,-2964 0,1-1,-1 1,1-2,0 1,-1-1,0-1,1 0,10-5,9-8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6T17:36:06.9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1,'4448'0,"-4427"0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6T17:36:09.8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1,'4390'0,"-4357"0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5T19:05:13.09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1,'966'0,"-853"5,123 22,-41-3,-86-16,-20-1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5T19:05:13.99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72,'103'-1,"196"-25,-157 6,149-2,145 20,-374 2,-21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5T19:05:20.60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1,'10'7,"-1"1,1-1,0-1,0 0,1 0,0-1,0 0,0-1,1 0,-1-1,1-1,12 2,19 1,0-3,44-3,-38 0,490-1,-504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5T19:05:22.12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2,'41'-1,"5"0,0 2,1 2,75 14,-54 0,0-4,1-3,135 3,-92-14,-75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5T19:05:36.594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0 147,'0'-1,"1"0,-1 0,0 0,0 1,1-1,-1 0,0 1,1-1,-1 0,1 1,-1-1,1 0,-1 1,1-1,0 1,-1-1,1 1,-1-1,1 1,0-1,0 1,-1 0,1-1,1 1,22-7,32-1,0 2,1 3,57 3,-50 1,1262 1,-1251-7,-1-3,104-23,-136 22,75-13,240-13,-309 35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5T19:05:44.58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0 108,'71'26,"-38"-13,69 18,-20-16,148 6,88-17,-290-4,511-5,-487 3,76-13,26-3,72-8,-178 19,36-7,102-10,-166 24,-3 0,0-1,1-1,-1-1,21-5,25-10,108-19,-117 29,160-19,-172 25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5T19:05:46.594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1,'6'0,"14"0,10 0,12 0,4 0,1 0,-2 0,-3 0,4 0,0 0,-2 0,-8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5T19:06:03.64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1,'1'1,"0"0,-1 0,1 1,0-1,0 0,0 0,0 0,0 0,0 0,0 0,0 0,0 0,1 0,-1 0,0-1,0 1,1 0,-1-1,1 1,-1-1,0 0,3 1,3 1,139 47,-61-22,-36-12,100 16,53-9,-57-7,41 4,186-7,485-12,-815-2,71-13,12-1,137 14,-1-1,-203-3,-1-2,66-20,-70 16,-14 5,0 2,44-1,50-6,-91 5,-6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991BC4-9449-436F-BD4F-9617BF82A5B3}" type="datetimeFigureOut">
              <a:rPr lang="pt-BR" smtClean="0"/>
              <a:t>17/04/2025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BA61E-4923-4B51-A11B-3B835291C8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1453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90ED2-8A0A-6E13-75AF-F337D9B89C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2AAD8D-812D-9C0D-9068-3770B74CB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6C543-0811-8948-3CFF-709C6C18E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04/17/2025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EF88A-7D44-D892-1C2E-0AB2ECAB7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59EAF-8F4A-451C-0F33-804AD4CDC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7" name="Picture 6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41AFDE44-9A9C-FBDA-A138-C142DB458A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50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477EC-B27C-CC22-F218-62E1F3560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3AD246-5BF0-F7AB-2932-194E3C640B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80D61-F3E7-81C3-CFB4-CDE8DCB39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04/17/2025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C317A-96D7-706C-7A80-DB8BA3E54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2A25A-E4A8-C2FB-2DF1-E9A8A8D3B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7" name="Picture 6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159A19D1-1E2E-3CA1-74E1-9B0E70E1DD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2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DA4F84-A1D4-08BC-BD4F-48EA57404A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AFE439-25FD-A81F-1E96-835329B951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A1AF7-5362-F783-E053-BA637AE5D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04/17/2025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1EFDF-BCED-5099-3313-FE4E88E85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74B98-72A8-58C3-6C18-A817C04B7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7" name="Picture 6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D438BA00-DF55-2055-767E-A234A2B06E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801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4CB62-9C11-142A-63BE-748D5B724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0B481-CF05-B5FD-11EA-27CD8A7D3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8F77D-C1B4-23A2-330C-80942872F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04/17/2025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AC103-A133-35A4-B209-8C9634E68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93AF1-0BEA-199C-69E2-BB191A6A3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7" name="Picture 6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A8ABD224-ABE9-6038-8E88-7C87C42F95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87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19AF2-EBB4-6F27-33D2-243BE561D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0F59C-852E-FE5F-3E75-628E5C847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23CAB-FA27-ED3A-1A63-F1991E9B1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04/17/2025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98156-6705-2254-BF25-7E235337E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8695E-243E-B974-E831-C68F750B7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DCC5F2-A385-E062-0F98-BB358A4E890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383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11" name="Picture 10" descr="A green and white logo&#10;&#10;Description automatically generated">
            <a:extLst>
              <a:ext uri="{FF2B5EF4-FFF2-40B4-BE49-F238E27FC236}">
                <a16:creationId xmlns:a16="http://schemas.microsoft.com/office/drawing/2014/main" id="{402A0284-2CD8-F596-1CCD-4B8F2E58ED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1250" y="136525"/>
            <a:ext cx="768350" cy="76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396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12AA1-2081-29C2-1EDE-C412FB332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9F689-4539-9413-86E9-F31CC88983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8E353-F389-C3D4-6B28-F29F6E7B6E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FD596C-29E6-F9A0-AD79-E0DEFB7EC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04/17/2025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64FACA-9F60-C825-6204-0A54732A7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500CA-2B67-3A23-A10B-1AEA9DA5F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1D3DDB-5F8C-120C-D4D0-1E726178E52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BA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11" name="Picture 10" descr="A green and white logo&#10;&#10;Description automatically generated">
            <a:extLst>
              <a:ext uri="{FF2B5EF4-FFF2-40B4-BE49-F238E27FC236}">
                <a16:creationId xmlns:a16="http://schemas.microsoft.com/office/drawing/2014/main" id="{E9E5D0C1-CCA5-4EF1-3E2B-1132647AA7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11254408" y="185738"/>
            <a:ext cx="824948" cy="82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98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725B7-57FB-161B-E823-16E12A754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17CDF3-CCC0-A3CF-591F-A15E2A118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7E0CC9-ABEB-8408-D2FF-61192B7FE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431019-14E2-95EE-E97B-D328EE6778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99E1CA-A32F-8146-B1E4-C91D040004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8A7C4B-3569-FBB7-701D-74D934082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04/17/2025</a:t>
            </a:fld>
            <a:endParaRPr lang="en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8FFC3F-986C-2D3F-66E5-32F7AD2B7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0B6E73-B223-B8A2-632A-2C961D867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10" name="Picture 9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C5EB5D3D-BE85-36B7-70E6-DF9481D031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00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50468-FEA9-9FFD-CE5F-6F4B9D9F3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A8E351-C595-E464-9F3B-6084A28DC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04/17/2025</a:t>
            </a:fld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4A673E-2F99-CEE3-2442-99389EBA5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9F2469-0422-BB32-85DE-8228DB641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6" name="Picture 5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C5150B15-5577-5E81-F088-230A91EC1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30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5DFE0C-C119-20E5-4358-ADE7ED87F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04/17/2025</a:t>
            </a:fld>
            <a:endParaRPr lang="en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A2E6BD-D841-2B9F-4A5D-52EC43A1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20BB-0C86-0875-75BE-249EA4434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5" name="Picture 4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A70CC5AC-D3DE-50D7-3B87-9D3A6CB483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86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E1936-C7D1-934C-D129-D13688492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80970-75B6-8963-8E48-ED0DA1C08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0B3292-9AF8-DA58-5042-DEE64C866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56A4D6-1029-829B-1A5F-069DF14AF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04/17/2025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0D1A05-E96B-38B5-FCF6-FFE0DA7B2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F15B4-7E2A-C01B-D4E1-75F0B7DA0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8" name="Picture 7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8AE5502E-6CB4-9853-A6A5-42E9DC8EEF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02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7B52E-CB1D-4367-7FC1-D639A39E5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B9AD3F-F6C7-5A2D-590A-9FD5487B02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03788A-D600-B722-9702-F712D9F67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F062EE-0D95-3118-B84D-D41FCB536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04/17/2025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CE30F-0EF9-1869-15F1-FE336404F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E69F7E-ECBF-11A1-9138-A4E313E78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8" name="Picture 7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3B3522D6-C677-71CE-3A23-99A4E50207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76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1D26A3-5249-A393-B66B-1483E7BD2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0E0777-DBBE-87EB-D22F-35C67708C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D94A7-CBA6-D18E-4E13-1B7EEC589D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048280-DEC5-6740-B170-5C849DC1A91D}" type="datetimeFigureOut">
              <a:rPr lang="en-BR" smtClean="0"/>
              <a:t>04/17/2025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D0B53-06EA-CF6C-5DDF-61F6BCEE42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E7156-46A8-D766-B88F-B968ECF8AC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20070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6.png"/><Relationship Id="rId7" Type="http://schemas.openxmlformats.org/officeDocument/2006/relationships/customXml" Target="../ink/ink1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0.png"/><Relationship Id="rId5" Type="http://schemas.openxmlformats.org/officeDocument/2006/relationships/customXml" Target="../ink/ink14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.png"/><Relationship Id="rId7" Type="http://schemas.openxmlformats.org/officeDocument/2006/relationships/customXml" Target="../ink/ink1.xml"/><Relationship Id="rId12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customXml" Target="../ink/ink3.xml"/><Relationship Id="rId5" Type="http://schemas.openxmlformats.org/officeDocument/2006/relationships/image" Target="../media/image8.png"/><Relationship Id="rId10" Type="http://schemas.openxmlformats.org/officeDocument/2006/relationships/image" Target="../media/image72.png"/><Relationship Id="rId4" Type="http://schemas.openxmlformats.org/officeDocument/2006/relationships/image" Target="../media/image7.png"/><Relationship Id="rId9" Type="http://schemas.openxmlformats.org/officeDocument/2006/relationships/customXml" Target="../ink/ink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6.png"/><Relationship Id="rId7" Type="http://schemas.openxmlformats.org/officeDocument/2006/relationships/customXml" Target="../ink/ink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customXml" Target="../ink/ink4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customXml" Target="../ink/ink6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6.png"/><Relationship Id="rId7" Type="http://schemas.openxmlformats.org/officeDocument/2006/relationships/customXml" Target="../ink/ink8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customXml" Target="../ink/ink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6.png"/><Relationship Id="rId7" Type="http://schemas.openxmlformats.org/officeDocument/2006/relationships/customXml" Target="../ink/ink11.xml"/><Relationship Id="rId12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customXml" Target="../ink/ink13.xml"/><Relationship Id="rId5" Type="http://schemas.openxmlformats.org/officeDocument/2006/relationships/customXml" Target="../ink/ink10.xml"/><Relationship Id="rId10" Type="http://schemas.openxmlformats.org/officeDocument/2006/relationships/image" Target="../media/image90.png"/><Relationship Id="rId4" Type="http://schemas.openxmlformats.org/officeDocument/2006/relationships/image" Target="../media/image17.png"/><Relationship Id="rId9" Type="http://schemas.openxmlformats.org/officeDocument/2006/relationships/customXml" Target="../ink/ink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and black logo&#10;&#10;Description automatically generated">
            <a:extLst>
              <a:ext uri="{FF2B5EF4-FFF2-40B4-BE49-F238E27FC236}">
                <a16:creationId xmlns:a16="http://schemas.microsoft.com/office/drawing/2014/main" id="{B1B05F49-6254-6E51-5E96-21C4643BF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47" y="2009799"/>
            <a:ext cx="5555754" cy="22945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9FE381-B84F-500A-D540-FD9AE1B14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34" y="327536"/>
            <a:ext cx="3578610" cy="373015"/>
          </a:xfrm>
          <a:prstGeom prst="rect">
            <a:avLst/>
          </a:prstGeom>
        </p:spPr>
      </p:pic>
      <p:pic>
        <p:nvPicPr>
          <p:cNvPr id="6" name="Picture 5" descr="A person with her hand on her forehead&#10;&#10;Description automatically generated">
            <a:extLst>
              <a:ext uri="{FF2B5EF4-FFF2-40B4-BE49-F238E27FC236}">
                <a16:creationId xmlns:a16="http://schemas.microsoft.com/office/drawing/2014/main" id="{A539707D-F01F-B85A-93C6-49BFEEA14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3"/>
          <a:stretch/>
        </p:blipFill>
        <p:spPr>
          <a:xfrm>
            <a:off x="6270171" y="0"/>
            <a:ext cx="6193995" cy="6872514"/>
          </a:xfrm>
          <a:prstGeom prst="rect">
            <a:avLst/>
          </a:prstGeom>
        </p:spPr>
      </p:pic>
      <p:pic>
        <p:nvPicPr>
          <p:cNvPr id="7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EB711A0E-7D0C-F72F-F1E1-EB4ECDB778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0" y="5334000"/>
            <a:ext cx="5842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66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5DF17-1F8F-A404-D3D6-C37EF015F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Notes">
            <a:extLst>
              <a:ext uri="{FF2B5EF4-FFF2-40B4-BE49-F238E27FC236}">
                <a16:creationId xmlns:a16="http://schemas.microsoft.com/office/drawing/2014/main" id="{1A85B56F-66AC-844E-D406-068F689DA66A}"/>
              </a:ext>
            </a:extLst>
          </p:cNvPr>
          <p:cNvSpPr txBox="1"/>
          <p:nvPr/>
        </p:nvSpPr>
        <p:spPr>
          <a:xfrm>
            <a:off x="8023130" y="2359038"/>
            <a:ext cx="1030169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/>
              </a:rPr>
              <a:t>Quant. Turmas</a:t>
            </a:r>
            <a:endParaRPr sz="1400" b="1">
              <a:solidFill>
                <a:srgbClr val="FEFCFF"/>
              </a:solidFill>
              <a:latin typeface="Montserrat"/>
            </a:endParaRPr>
          </a:p>
        </p:txBody>
      </p:sp>
      <p:sp>
        <p:nvSpPr>
          <p:cNvPr id="14" name="Notes">
            <a:extLst>
              <a:ext uri="{FF2B5EF4-FFF2-40B4-BE49-F238E27FC236}">
                <a16:creationId xmlns:a16="http://schemas.microsoft.com/office/drawing/2014/main" id="{1D7AF53E-F94A-7ECA-CD94-2406A59A2770}"/>
              </a:ext>
            </a:extLst>
          </p:cNvPr>
          <p:cNvSpPr txBox="1"/>
          <p:nvPr/>
        </p:nvSpPr>
        <p:spPr>
          <a:xfrm>
            <a:off x="8823633" y="2370055"/>
            <a:ext cx="1197098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 panose="00000500000000000000" pitchFamily="2" charset="0"/>
              </a:rPr>
              <a:t>Total de Alunos</a:t>
            </a:r>
            <a:endParaRPr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Notes">
            <a:extLst>
              <a:ext uri="{FF2B5EF4-FFF2-40B4-BE49-F238E27FC236}">
                <a16:creationId xmlns:a16="http://schemas.microsoft.com/office/drawing/2014/main" id="{3A670BB9-C2A1-AD45-5CAD-36BD4DB694FE}"/>
              </a:ext>
            </a:extLst>
          </p:cNvPr>
          <p:cNvSpPr txBox="1"/>
          <p:nvPr/>
        </p:nvSpPr>
        <p:spPr>
          <a:xfrm>
            <a:off x="9712669" y="2365648"/>
            <a:ext cx="1187404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chemeClr val="bg1"/>
                </a:solidFill>
                <a:latin typeface="Montserrat" panose="00000500000000000000" pitchFamily="2" charset="0"/>
              </a:rPr>
              <a:t>VAGAS Empresa</a:t>
            </a:r>
            <a:endParaRPr sz="1400" b="1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32AA130-7682-0BB5-65A9-4C90BE651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B53E087-BB9A-5DD2-5278-708E5CFC9E4F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LISTAS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4B0ACAE1-D894-39B4-1C7F-47DBE4C688B5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811BE6DF-30D8-FB8F-3854-F0EB2FBE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14EB486-6342-7DFF-EF5D-6E40DB66D5FB}"/>
              </a:ext>
            </a:extLst>
          </p:cNvPr>
          <p:cNvSpPr txBox="1">
            <a:spLocks/>
          </p:cNvSpPr>
          <p:nvPr/>
        </p:nvSpPr>
        <p:spPr>
          <a:xfrm>
            <a:off x="152198" y="598682"/>
            <a:ext cx="11722301" cy="4186207"/>
          </a:xfrm>
          <a:prstGeom prst="rect">
            <a:avLst/>
          </a:prstGeom>
        </p:spPr>
        <p:txBody>
          <a:bodyPr vert="horz" lIns="91440" tIns="45720" rIns="91440" bIns="45720" numCol="3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Coleções de elementos mutáveis (podem ser alteradas).</a:t>
            </a: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Uma lista pode conter elementos de tipos diferentes, incluindo outras listas.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B81D409-C6D4-F59B-4519-C7132FF2A6C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2056"/>
          <a:stretch/>
        </p:blipFill>
        <p:spPr>
          <a:xfrm>
            <a:off x="4152705" y="1597808"/>
            <a:ext cx="7721794" cy="345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70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5DF17-1F8F-A404-D3D6-C37EF015F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Notes">
            <a:extLst>
              <a:ext uri="{FF2B5EF4-FFF2-40B4-BE49-F238E27FC236}">
                <a16:creationId xmlns:a16="http://schemas.microsoft.com/office/drawing/2014/main" id="{1A85B56F-66AC-844E-D406-068F689DA66A}"/>
              </a:ext>
            </a:extLst>
          </p:cNvPr>
          <p:cNvSpPr txBox="1"/>
          <p:nvPr/>
        </p:nvSpPr>
        <p:spPr>
          <a:xfrm>
            <a:off x="8023130" y="2359038"/>
            <a:ext cx="1030169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/>
              </a:rPr>
              <a:t>Quant. Turmas</a:t>
            </a:r>
            <a:endParaRPr sz="1400" b="1">
              <a:solidFill>
                <a:srgbClr val="FEFCFF"/>
              </a:solidFill>
              <a:latin typeface="Montserrat"/>
            </a:endParaRPr>
          </a:p>
        </p:txBody>
      </p:sp>
      <p:sp>
        <p:nvSpPr>
          <p:cNvPr id="14" name="Notes">
            <a:extLst>
              <a:ext uri="{FF2B5EF4-FFF2-40B4-BE49-F238E27FC236}">
                <a16:creationId xmlns:a16="http://schemas.microsoft.com/office/drawing/2014/main" id="{1D7AF53E-F94A-7ECA-CD94-2406A59A2770}"/>
              </a:ext>
            </a:extLst>
          </p:cNvPr>
          <p:cNvSpPr txBox="1"/>
          <p:nvPr/>
        </p:nvSpPr>
        <p:spPr>
          <a:xfrm>
            <a:off x="8823633" y="2370055"/>
            <a:ext cx="1197098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 panose="00000500000000000000" pitchFamily="2" charset="0"/>
              </a:rPr>
              <a:t>Total de Alunos</a:t>
            </a:r>
            <a:endParaRPr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Notes">
            <a:extLst>
              <a:ext uri="{FF2B5EF4-FFF2-40B4-BE49-F238E27FC236}">
                <a16:creationId xmlns:a16="http://schemas.microsoft.com/office/drawing/2014/main" id="{3A670BB9-C2A1-AD45-5CAD-36BD4DB694FE}"/>
              </a:ext>
            </a:extLst>
          </p:cNvPr>
          <p:cNvSpPr txBox="1"/>
          <p:nvPr/>
        </p:nvSpPr>
        <p:spPr>
          <a:xfrm>
            <a:off x="9712669" y="2365648"/>
            <a:ext cx="1187404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chemeClr val="bg1"/>
                </a:solidFill>
                <a:latin typeface="Montserrat" panose="00000500000000000000" pitchFamily="2" charset="0"/>
              </a:rPr>
              <a:t>VAGAS Empresa</a:t>
            </a:r>
            <a:endParaRPr sz="1400" b="1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32AA130-7682-0BB5-65A9-4C90BE651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4B0ACAE1-D894-39B4-1C7F-47DBE4C688B5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811BE6DF-30D8-FB8F-3854-F0EB2FBE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C2D0078-A96C-4ABE-B47E-49441D8F980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4754"/>
          <a:stretch/>
        </p:blipFill>
        <p:spPr>
          <a:xfrm>
            <a:off x="106877" y="-142763"/>
            <a:ext cx="11988799" cy="524514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BBE96B4-D3A7-C095-CFF9-BD0A6AD4D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170" y="5104393"/>
            <a:ext cx="11250260" cy="175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68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5DF17-1F8F-A404-D3D6-C37EF015F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Notes">
            <a:extLst>
              <a:ext uri="{FF2B5EF4-FFF2-40B4-BE49-F238E27FC236}">
                <a16:creationId xmlns:a16="http://schemas.microsoft.com/office/drawing/2014/main" id="{1A85B56F-66AC-844E-D406-068F689DA66A}"/>
              </a:ext>
            </a:extLst>
          </p:cNvPr>
          <p:cNvSpPr txBox="1"/>
          <p:nvPr/>
        </p:nvSpPr>
        <p:spPr>
          <a:xfrm>
            <a:off x="8023130" y="2359038"/>
            <a:ext cx="1030169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/>
              </a:rPr>
              <a:t>Quant. Turmas</a:t>
            </a:r>
            <a:endParaRPr sz="1400" b="1">
              <a:solidFill>
                <a:srgbClr val="FEFCFF"/>
              </a:solidFill>
              <a:latin typeface="Montserrat"/>
            </a:endParaRPr>
          </a:p>
        </p:txBody>
      </p:sp>
      <p:sp>
        <p:nvSpPr>
          <p:cNvPr id="14" name="Notes">
            <a:extLst>
              <a:ext uri="{FF2B5EF4-FFF2-40B4-BE49-F238E27FC236}">
                <a16:creationId xmlns:a16="http://schemas.microsoft.com/office/drawing/2014/main" id="{1D7AF53E-F94A-7ECA-CD94-2406A59A2770}"/>
              </a:ext>
            </a:extLst>
          </p:cNvPr>
          <p:cNvSpPr txBox="1"/>
          <p:nvPr/>
        </p:nvSpPr>
        <p:spPr>
          <a:xfrm>
            <a:off x="8823633" y="2370055"/>
            <a:ext cx="1197098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 panose="00000500000000000000" pitchFamily="2" charset="0"/>
              </a:rPr>
              <a:t>Total de Alunos</a:t>
            </a:r>
            <a:endParaRPr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Notes">
            <a:extLst>
              <a:ext uri="{FF2B5EF4-FFF2-40B4-BE49-F238E27FC236}">
                <a16:creationId xmlns:a16="http://schemas.microsoft.com/office/drawing/2014/main" id="{3A670BB9-C2A1-AD45-5CAD-36BD4DB694FE}"/>
              </a:ext>
            </a:extLst>
          </p:cNvPr>
          <p:cNvSpPr txBox="1"/>
          <p:nvPr/>
        </p:nvSpPr>
        <p:spPr>
          <a:xfrm>
            <a:off x="9712669" y="2365648"/>
            <a:ext cx="1187404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chemeClr val="bg1"/>
                </a:solidFill>
                <a:latin typeface="Montserrat" panose="00000500000000000000" pitchFamily="2" charset="0"/>
              </a:rPr>
              <a:t>VAGAS Empresa</a:t>
            </a:r>
            <a:endParaRPr sz="1400" b="1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32AA130-7682-0BB5-65A9-4C90BE651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B53E087-BB9A-5DD2-5278-708E5CFC9E4F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Alguns métodos de lista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4B0ACAE1-D894-39B4-1C7F-47DBE4C688B5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811BE6DF-30D8-FB8F-3854-F0EB2FBE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14EB486-6342-7DFF-EF5D-6E40DB66D5FB}"/>
              </a:ext>
            </a:extLst>
          </p:cNvPr>
          <p:cNvSpPr txBox="1">
            <a:spLocks/>
          </p:cNvSpPr>
          <p:nvPr/>
        </p:nvSpPr>
        <p:spPr>
          <a:xfrm>
            <a:off x="935361" y="826346"/>
            <a:ext cx="10821218" cy="61343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Com listas podemos fazer alguns métodos.</a:t>
            </a:r>
          </a:p>
          <a:p>
            <a:pPr fontAlgn="base">
              <a:lnSpc>
                <a:spcPct val="150000"/>
              </a:lnSpc>
            </a:pPr>
            <a:endParaRPr lang="pt-BR" sz="2400" dirty="0">
              <a:solidFill>
                <a:srgbClr val="000000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4979317-3C99-A911-B658-52A7606BF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77" y="1133063"/>
            <a:ext cx="11432046" cy="184428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49DD2CD-DA27-7C04-A1E7-AF074605E9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977" y="2856645"/>
            <a:ext cx="11376206" cy="170580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FF494F9-4688-A166-6636-FD5762C13E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794" y="4450987"/>
            <a:ext cx="11316571" cy="205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47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5DF17-1F8F-A404-D3D6-C37EF015F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Notes">
            <a:extLst>
              <a:ext uri="{FF2B5EF4-FFF2-40B4-BE49-F238E27FC236}">
                <a16:creationId xmlns:a16="http://schemas.microsoft.com/office/drawing/2014/main" id="{1A85B56F-66AC-844E-D406-068F689DA66A}"/>
              </a:ext>
            </a:extLst>
          </p:cNvPr>
          <p:cNvSpPr txBox="1"/>
          <p:nvPr/>
        </p:nvSpPr>
        <p:spPr>
          <a:xfrm>
            <a:off x="8023130" y="2359038"/>
            <a:ext cx="1030169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/>
              </a:rPr>
              <a:t>Quant. Turmas</a:t>
            </a:r>
            <a:endParaRPr sz="1400" b="1">
              <a:solidFill>
                <a:srgbClr val="FEFCFF"/>
              </a:solidFill>
              <a:latin typeface="Montserrat"/>
            </a:endParaRPr>
          </a:p>
        </p:txBody>
      </p:sp>
      <p:sp>
        <p:nvSpPr>
          <p:cNvPr id="14" name="Notes">
            <a:extLst>
              <a:ext uri="{FF2B5EF4-FFF2-40B4-BE49-F238E27FC236}">
                <a16:creationId xmlns:a16="http://schemas.microsoft.com/office/drawing/2014/main" id="{1D7AF53E-F94A-7ECA-CD94-2406A59A2770}"/>
              </a:ext>
            </a:extLst>
          </p:cNvPr>
          <p:cNvSpPr txBox="1"/>
          <p:nvPr/>
        </p:nvSpPr>
        <p:spPr>
          <a:xfrm>
            <a:off x="8823633" y="2370055"/>
            <a:ext cx="1197098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 panose="00000500000000000000" pitchFamily="2" charset="0"/>
              </a:rPr>
              <a:t>Total de Alunos</a:t>
            </a:r>
            <a:endParaRPr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Notes">
            <a:extLst>
              <a:ext uri="{FF2B5EF4-FFF2-40B4-BE49-F238E27FC236}">
                <a16:creationId xmlns:a16="http://schemas.microsoft.com/office/drawing/2014/main" id="{3A670BB9-C2A1-AD45-5CAD-36BD4DB694FE}"/>
              </a:ext>
            </a:extLst>
          </p:cNvPr>
          <p:cNvSpPr txBox="1"/>
          <p:nvPr/>
        </p:nvSpPr>
        <p:spPr>
          <a:xfrm>
            <a:off x="9712669" y="2365648"/>
            <a:ext cx="1187404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chemeClr val="bg1"/>
                </a:solidFill>
                <a:latin typeface="Montserrat" panose="00000500000000000000" pitchFamily="2" charset="0"/>
              </a:rPr>
              <a:t>VAGAS Empresa</a:t>
            </a:r>
            <a:endParaRPr sz="1400" b="1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32AA130-7682-0BB5-65A9-4C90BE651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B53E087-BB9A-5DD2-5278-708E5CFC9E4F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Alguns métodos de lista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4B0ACAE1-D894-39B4-1C7F-47DBE4C688B5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811BE6DF-30D8-FB8F-3854-F0EB2FBE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599132A-79E9-43C5-714B-F6805FC927D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57" t="9012" r="26010"/>
          <a:stretch/>
        </p:blipFill>
        <p:spPr>
          <a:xfrm>
            <a:off x="554804" y="482884"/>
            <a:ext cx="10960960" cy="233293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1600E15-ED3C-DF03-C39A-FDB0DB243B7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5728"/>
          <a:stretch/>
        </p:blipFill>
        <p:spPr>
          <a:xfrm>
            <a:off x="477068" y="2752321"/>
            <a:ext cx="11038696" cy="410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16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5DF17-1F8F-A404-D3D6-C37EF015F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Notes">
            <a:extLst>
              <a:ext uri="{FF2B5EF4-FFF2-40B4-BE49-F238E27FC236}">
                <a16:creationId xmlns:a16="http://schemas.microsoft.com/office/drawing/2014/main" id="{1A85B56F-66AC-844E-D406-068F689DA66A}"/>
              </a:ext>
            </a:extLst>
          </p:cNvPr>
          <p:cNvSpPr txBox="1"/>
          <p:nvPr/>
        </p:nvSpPr>
        <p:spPr>
          <a:xfrm>
            <a:off x="8023130" y="2359038"/>
            <a:ext cx="1030169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/>
              </a:rPr>
              <a:t>Quant. Turmas</a:t>
            </a:r>
            <a:endParaRPr sz="1400" b="1">
              <a:solidFill>
                <a:srgbClr val="FEFCFF"/>
              </a:solidFill>
              <a:latin typeface="Montserrat"/>
            </a:endParaRPr>
          </a:p>
        </p:txBody>
      </p:sp>
      <p:sp>
        <p:nvSpPr>
          <p:cNvPr id="14" name="Notes">
            <a:extLst>
              <a:ext uri="{FF2B5EF4-FFF2-40B4-BE49-F238E27FC236}">
                <a16:creationId xmlns:a16="http://schemas.microsoft.com/office/drawing/2014/main" id="{1D7AF53E-F94A-7ECA-CD94-2406A59A2770}"/>
              </a:ext>
            </a:extLst>
          </p:cNvPr>
          <p:cNvSpPr txBox="1"/>
          <p:nvPr/>
        </p:nvSpPr>
        <p:spPr>
          <a:xfrm>
            <a:off x="8823633" y="2370055"/>
            <a:ext cx="1197098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 panose="00000500000000000000" pitchFamily="2" charset="0"/>
              </a:rPr>
              <a:t>Total de Alunos</a:t>
            </a:r>
            <a:endParaRPr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Notes">
            <a:extLst>
              <a:ext uri="{FF2B5EF4-FFF2-40B4-BE49-F238E27FC236}">
                <a16:creationId xmlns:a16="http://schemas.microsoft.com/office/drawing/2014/main" id="{3A670BB9-C2A1-AD45-5CAD-36BD4DB694FE}"/>
              </a:ext>
            </a:extLst>
          </p:cNvPr>
          <p:cNvSpPr txBox="1"/>
          <p:nvPr/>
        </p:nvSpPr>
        <p:spPr>
          <a:xfrm>
            <a:off x="9712669" y="2365648"/>
            <a:ext cx="1187404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chemeClr val="bg1"/>
                </a:solidFill>
                <a:latin typeface="Montserrat" panose="00000500000000000000" pitchFamily="2" charset="0"/>
              </a:rPr>
              <a:t>VAGAS Empresa</a:t>
            </a:r>
            <a:endParaRPr sz="1400" b="1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32AA130-7682-0BB5-65A9-4C90BE651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B53E087-BB9A-5DD2-5278-708E5CFC9E4F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Tupla (</a:t>
            </a:r>
            <a:r>
              <a:rPr lang="pt-BR" sz="2800" b="1" spc="300" dirty="0" err="1">
                <a:solidFill>
                  <a:schemeClr val="bg2">
                    <a:lumMod val="10000"/>
                  </a:schemeClr>
                </a:solidFill>
                <a:latin typeface="Montserrat"/>
              </a:rPr>
              <a:t>tuple</a:t>
            </a:r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)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4B0ACAE1-D894-39B4-1C7F-47DBE4C688B5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811BE6DF-30D8-FB8F-3854-F0EB2FBE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B27FACF-011D-EEC7-1F70-3DABB94350F6}"/>
              </a:ext>
            </a:extLst>
          </p:cNvPr>
          <p:cNvSpPr txBox="1">
            <a:spLocks/>
          </p:cNvSpPr>
          <p:nvPr/>
        </p:nvSpPr>
        <p:spPr>
          <a:xfrm>
            <a:off x="268109" y="956100"/>
            <a:ext cx="11500850" cy="2218615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Tuplas são coleções ordenadas de elementos que são imutáveis (ou seja, uma vez criadas, não podem ser alteradas). </a:t>
            </a: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As tuplas são úteis quando você deseja que os dados sejam protegidos contra modificações acidentais.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6CA901C-465D-A5DF-05ED-890D9E79E4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2522"/>
          <a:stretch/>
        </p:blipFill>
        <p:spPr>
          <a:xfrm>
            <a:off x="987300" y="3100477"/>
            <a:ext cx="9832636" cy="365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0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5DF17-1F8F-A404-D3D6-C37EF015F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Notes">
            <a:extLst>
              <a:ext uri="{FF2B5EF4-FFF2-40B4-BE49-F238E27FC236}">
                <a16:creationId xmlns:a16="http://schemas.microsoft.com/office/drawing/2014/main" id="{1A85B56F-66AC-844E-D406-068F689DA66A}"/>
              </a:ext>
            </a:extLst>
          </p:cNvPr>
          <p:cNvSpPr txBox="1"/>
          <p:nvPr/>
        </p:nvSpPr>
        <p:spPr>
          <a:xfrm>
            <a:off x="8023130" y="2359038"/>
            <a:ext cx="1030169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/>
              </a:rPr>
              <a:t>Quant. Turmas</a:t>
            </a:r>
            <a:endParaRPr sz="1400" b="1">
              <a:solidFill>
                <a:srgbClr val="FEFCFF"/>
              </a:solidFill>
              <a:latin typeface="Montserrat"/>
            </a:endParaRPr>
          </a:p>
        </p:txBody>
      </p:sp>
      <p:sp>
        <p:nvSpPr>
          <p:cNvPr id="14" name="Notes">
            <a:extLst>
              <a:ext uri="{FF2B5EF4-FFF2-40B4-BE49-F238E27FC236}">
                <a16:creationId xmlns:a16="http://schemas.microsoft.com/office/drawing/2014/main" id="{1D7AF53E-F94A-7ECA-CD94-2406A59A2770}"/>
              </a:ext>
            </a:extLst>
          </p:cNvPr>
          <p:cNvSpPr txBox="1"/>
          <p:nvPr/>
        </p:nvSpPr>
        <p:spPr>
          <a:xfrm>
            <a:off x="8823633" y="2370055"/>
            <a:ext cx="1197098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 panose="00000500000000000000" pitchFamily="2" charset="0"/>
              </a:rPr>
              <a:t>Total de Alunos</a:t>
            </a:r>
            <a:endParaRPr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Notes">
            <a:extLst>
              <a:ext uri="{FF2B5EF4-FFF2-40B4-BE49-F238E27FC236}">
                <a16:creationId xmlns:a16="http://schemas.microsoft.com/office/drawing/2014/main" id="{3A670BB9-C2A1-AD45-5CAD-36BD4DB694FE}"/>
              </a:ext>
            </a:extLst>
          </p:cNvPr>
          <p:cNvSpPr txBox="1"/>
          <p:nvPr/>
        </p:nvSpPr>
        <p:spPr>
          <a:xfrm>
            <a:off x="9712669" y="2365648"/>
            <a:ext cx="1187404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chemeClr val="bg1"/>
                </a:solidFill>
                <a:latin typeface="Montserrat" panose="00000500000000000000" pitchFamily="2" charset="0"/>
              </a:rPr>
              <a:t>VAGAS Empresa</a:t>
            </a:r>
            <a:endParaRPr sz="1400" b="1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32AA130-7682-0BB5-65A9-4C90BE651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B53E087-BB9A-5DD2-5278-708E5CFC9E4F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Tupla (</a:t>
            </a:r>
            <a:r>
              <a:rPr lang="pt-BR" sz="2800" b="1" spc="300" dirty="0" err="1">
                <a:solidFill>
                  <a:schemeClr val="bg2">
                    <a:lumMod val="10000"/>
                  </a:schemeClr>
                </a:solidFill>
                <a:latin typeface="Montserrat"/>
              </a:rPr>
              <a:t>tuple</a:t>
            </a:r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) funções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4B0ACAE1-D894-39B4-1C7F-47DBE4C688B5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811BE6DF-30D8-FB8F-3854-F0EB2FBE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D150505-7389-9FBC-7078-877AD865DB3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975" r="35095" b="5823"/>
          <a:stretch/>
        </p:blipFill>
        <p:spPr>
          <a:xfrm>
            <a:off x="445769" y="781466"/>
            <a:ext cx="10454304" cy="598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54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5DF17-1F8F-A404-D3D6-C37EF015F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Notes">
            <a:extLst>
              <a:ext uri="{FF2B5EF4-FFF2-40B4-BE49-F238E27FC236}">
                <a16:creationId xmlns:a16="http://schemas.microsoft.com/office/drawing/2014/main" id="{1A85B56F-66AC-844E-D406-068F689DA66A}"/>
              </a:ext>
            </a:extLst>
          </p:cNvPr>
          <p:cNvSpPr txBox="1"/>
          <p:nvPr/>
        </p:nvSpPr>
        <p:spPr>
          <a:xfrm>
            <a:off x="8023130" y="2359038"/>
            <a:ext cx="1030169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/>
              </a:rPr>
              <a:t>Quant. Turmas</a:t>
            </a:r>
            <a:endParaRPr sz="1400" b="1">
              <a:solidFill>
                <a:srgbClr val="FEFCFF"/>
              </a:solidFill>
              <a:latin typeface="Montserrat"/>
            </a:endParaRPr>
          </a:p>
        </p:txBody>
      </p:sp>
      <p:sp>
        <p:nvSpPr>
          <p:cNvPr id="14" name="Notes">
            <a:extLst>
              <a:ext uri="{FF2B5EF4-FFF2-40B4-BE49-F238E27FC236}">
                <a16:creationId xmlns:a16="http://schemas.microsoft.com/office/drawing/2014/main" id="{1D7AF53E-F94A-7ECA-CD94-2406A59A2770}"/>
              </a:ext>
            </a:extLst>
          </p:cNvPr>
          <p:cNvSpPr txBox="1"/>
          <p:nvPr/>
        </p:nvSpPr>
        <p:spPr>
          <a:xfrm>
            <a:off x="8823633" y="2370055"/>
            <a:ext cx="1197098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 panose="00000500000000000000" pitchFamily="2" charset="0"/>
              </a:rPr>
              <a:t>Total de Alunos</a:t>
            </a:r>
            <a:endParaRPr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Notes">
            <a:extLst>
              <a:ext uri="{FF2B5EF4-FFF2-40B4-BE49-F238E27FC236}">
                <a16:creationId xmlns:a16="http://schemas.microsoft.com/office/drawing/2014/main" id="{3A670BB9-C2A1-AD45-5CAD-36BD4DB694FE}"/>
              </a:ext>
            </a:extLst>
          </p:cNvPr>
          <p:cNvSpPr txBox="1"/>
          <p:nvPr/>
        </p:nvSpPr>
        <p:spPr>
          <a:xfrm>
            <a:off x="9712669" y="2365648"/>
            <a:ext cx="1187404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chemeClr val="bg1"/>
                </a:solidFill>
                <a:latin typeface="Montserrat" panose="00000500000000000000" pitchFamily="2" charset="0"/>
              </a:rPr>
              <a:t>VAGAS Empresa</a:t>
            </a:r>
            <a:endParaRPr sz="1400" b="1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32AA130-7682-0BB5-65A9-4C90BE651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B53E087-BB9A-5DD2-5278-708E5CFC9E4F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Dicionários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4B0ACAE1-D894-39B4-1C7F-47DBE4C688B5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811BE6DF-30D8-FB8F-3854-F0EB2FBE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C3D4B00-228F-2462-6151-B33DB28BCE63}"/>
              </a:ext>
            </a:extLst>
          </p:cNvPr>
          <p:cNvSpPr txBox="1">
            <a:spLocks/>
          </p:cNvSpPr>
          <p:nvPr/>
        </p:nvSpPr>
        <p:spPr>
          <a:xfrm>
            <a:off x="268109" y="956100"/>
            <a:ext cx="11500850" cy="2218615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Dicionários são coleções desordenadas de pares chave-valor, onde cada chave é única.</a:t>
            </a: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Eles são muito úteis para armazenar dados que precisam ser acessados por uma chave identificadora.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03EB83D-A687-1B79-ACD8-141A8C53E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401" y="3207982"/>
            <a:ext cx="11355197" cy="33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2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5DF17-1F8F-A404-D3D6-C37EF015F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Notes">
            <a:extLst>
              <a:ext uri="{FF2B5EF4-FFF2-40B4-BE49-F238E27FC236}">
                <a16:creationId xmlns:a16="http://schemas.microsoft.com/office/drawing/2014/main" id="{1A85B56F-66AC-844E-D406-068F689DA66A}"/>
              </a:ext>
            </a:extLst>
          </p:cNvPr>
          <p:cNvSpPr txBox="1"/>
          <p:nvPr/>
        </p:nvSpPr>
        <p:spPr>
          <a:xfrm>
            <a:off x="8023130" y="2359038"/>
            <a:ext cx="1030169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/>
              </a:rPr>
              <a:t>Quant. Turmas</a:t>
            </a:r>
            <a:endParaRPr sz="1400" b="1">
              <a:solidFill>
                <a:srgbClr val="FEFCFF"/>
              </a:solidFill>
              <a:latin typeface="Montserrat"/>
            </a:endParaRPr>
          </a:p>
        </p:txBody>
      </p:sp>
      <p:sp>
        <p:nvSpPr>
          <p:cNvPr id="14" name="Notes">
            <a:extLst>
              <a:ext uri="{FF2B5EF4-FFF2-40B4-BE49-F238E27FC236}">
                <a16:creationId xmlns:a16="http://schemas.microsoft.com/office/drawing/2014/main" id="{1D7AF53E-F94A-7ECA-CD94-2406A59A2770}"/>
              </a:ext>
            </a:extLst>
          </p:cNvPr>
          <p:cNvSpPr txBox="1"/>
          <p:nvPr/>
        </p:nvSpPr>
        <p:spPr>
          <a:xfrm>
            <a:off x="8823633" y="2370055"/>
            <a:ext cx="1197098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 panose="00000500000000000000" pitchFamily="2" charset="0"/>
              </a:rPr>
              <a:t>Total de Alunos</a:t>
            </a:r>
            <a:endParaRPr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Notes">
            <a:extLst>
              <a:ext uri="{FF2B5EF4-FFF2-40B4-BE49-F238E27FC236}">
                <a16:creationId xmlns:a16="http://schemas.microsoft.com/office/drawing/2014/main" id="{3A670BB9-C2A1-AD45-5CAD-36BD4DB694FE}"/>
              </a:ext>
            </a:extLst>
          </p:cNvPr>
          <p:cNvSpPr txBox="1"/>
          <p:nvPr/>
        </p:nvSpPr>
        <p:spPr>
          <a:xfrm>
            <a:off x="9712669" y="2365648"/>
            <a:ext cx="1187404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chemeClr val="bg1"/>
                </a:solidFill>
                <a:latin typeface="Montserrat" panose="00000500000000000000" pitchFamily="2" charset="0"/>
              </a:rPr>
              <a:t>VAGAS Empresa</a:t>
            </a:r>
            <a:endParaRPr sz="1400" b="1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32AA130-7682-0BB5-65A9-4C90BE651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4B0ACAE1-D894-39B4-1C7F-47DBE4C688B5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811BE6DF-30D8-FB8F-3854-F0EB2FBE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6C95D4B-0E85-B235-8461-F09E5BAED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785" y="0"/>
            <a:ext cx="1175842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68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5DF17-1F8F-A404-D3D6-C37EF015F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Notes">
            <a:extLst>
              <a:ext uri="{FF2B5EF4-FFF2-40B4-BE49-F238E27FC236}">
                <a16:creationId xmlns:a16="http://schemas.microsoft.com/office/drawing/2014/main" id="{1A85B56F-66AC-844E-D406-068F689DA66A}"/>
              </a:ext>
            </a:extLst>
          </p:cNvPr>
          <p:cNvSpPr txBox="1"/>
          <p:nvPr/>
        </p:nvSpPr>
        <p:spPr>
          <a:xfrm>
            <a:off x="8023130" y="2359038"/>
            <a:ext cx="1030169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/>
              </a:rPr>
              <a:t>Quant. Turmas</a:t>
            </a:r>
            <a:endParaRPr sz="1400" b="1">
              <a:solidFill>
                <a:srgbClr val="FEFCFF"/>
              </a:solidFill>
              <a:latin typeface="Montserrat"/>
            </a:endParaRPr>
          </a:p>
        </p:txBody>
      </p:sp>
      <p:sp>
        <p:nvSpPr>
          <p:cNvPr id="14" name="Notes">
            <a:extLst>
              <a:ext uri="{FF2B5EF4-FFF2-40B4-BE49-F238E27FC236}">
                <a16:creationId xmlns:a16="http://schemas.microsoft.com/office/drawing/2014/main" id="{1D7AF53E-F94A-7ECA-CD94-2406A59A2770}"/>
              </a:ext>
            </a:extLst>
          </p:cNvPr>
          <p:cNvSpPr txBox="1"/>
          <p:nvPr/>
        </p:nvSpPr>
        <p:spPr>
          <a:xfrm>
            <a:off x="8823633" y="2370055"/>
            <a:ext cx="1197098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 panose="00000500000000000000" pitchFamily="2" charset="0"/>
              </a:rPr>
              <a:t>Total de Alunos</a:t>
            </a:r>
            <a:endParaRPr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Notes">
            <a:extLst>
              <a:ext uri="{FF2B5EF4-FFF2-40B4-BE49-F238E27FC236}">
                <a16:creationId xmlns:a16="http://schemas.microsoft.com/office/drawing/2014/main" id="{3A670BB9-C2A1-AD45-5CAD-36BD4DB694FE}"/>
              </a:ext>
            </a:extLst>
          </p:cNvPr>
          <p:cNvSpPr txBox="1"/>
          <p:nvPr/>
        </p:nvSpPr>
        <p:spPr>
          <a:xfrm>
            <a:off x="9712669" y="2365648"/>
            <a:ext cx="1187404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chemeClr val="bg1"/>
                </a:solidFill>
                <a:latin typeface="Montserrat" panose="00000500000000000000" pitchFamily="2" charset="0"/>
              </a:rPr>
              <a:t>VAGAS Empresa</a:t>
            </a:r>
            <a:endParaRPr sz="1400" b="1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32AA130-7682-0BB5-65A9-4C90BE651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B53E087-BB9A-5DD2-5278-708E5CFC9E4F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Iteração (loop) em um dicionário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4B0ACAE1-D894-39B4-1C7F-47DBE4C688B5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811BE6DF-30D8-FB8F-3854-F0EB2FBE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AF1D668-A09E-103C-F7DF-9D48D0091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98" y="772426"/>
            <a:ext cx="6269001" cy="607717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8C02CBB-8507-433E-84A1-729FD8110201}"/>
              </a:ext>
            </a:extLst>
          </p:cNvPr>
          <p:cNvSpPr txBox="1">
            <a:spLocks/>
          </p:cNvSpPr>
          <p:nvPr/>
        </p:nvSpPr>
        <p:spPr>
          <a:xfrm>
            <a:off x="7058961" y="956100"/>
            <a:ext cx="4709998" cy="512939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50000"/>
              </a:lnSpc>
            </a:pPr>
            <a:r>
              <a:rPr lang="pt-BR" sz="2400" i="1" dirty="0">
                <a:solidFill>
                  <a:srgbClr val="000000"/>
                </a:solidFill>
                <a:latin typeface="Montserrat" panose="00000500000000000000" pitchFamily="2" charset="0"/>
              </a:rPr>
              <a:t>Esse loop passa por todos os elementos do dicionário (_</a:t>
            </a:r>
            <a:r>
              <a:rPr lang="pt-BR" sz="2400" i="1" dirty="0" err="1">
                <a:solidFill>
                  <a:srgbClr val="000000"/>
                </a:solidFill>
                <a:latin typeface="Montserrat" panose="00000500000000000000" pitchFamily="2" charset="0"/>
              </a:rPr>
              <a:t>dict</a:t>
            </a:r>
            <a:r>
              <a:rPr lang="pt-BR" sz="2400" i="1" dirty="0">
                <a:solidFill>
                  <a:srgbClr val="000000"/>
                </a:solidFill>
                <a:latin typeface="Montserrat" panose="00000500000000000000" pitchFamily="2" charset="0"/>
              </a:rPr>
              <a:t>_) de 1em1:</a:t>
            </a:r>
          </a:p>
          <a:p>
            <a:pPr fontAlgn="base">
              <a:lnSpc>
                <a:spcPct val="150000"/>
              </a:lnSpc>
            </a:pPr>
            <a:endParaRPr lang="pt-BR" sz="2400" i="1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fontAlgn="base">
              <a:lnSpc>
                <a:spcPct val="150000"/>
              </a:lnSpc>
            </a:pPr>
            <a:r>
              <a:rPr lang="pt-BR" sz="2400" i="1" dirty="0">
                <a:solidFill>
                  <a:srgbClr val="000000"/>
                </a:solidFill>
                <a:latin typeface="Montserrat" panose="00000500000000000000" pitchFamily="2" charset="0"/>
              </a:rPr>
              <a:t>_</a:t>
            </a:r>
            <a:r>
              <a:rPr lang="pt-BR" sz="2400" i="1" dirty="0" err="1">
                <a:solidFill>
                  <a:srgbClr val="000000"/>
                </a:solidFill>
                <a:latin typeface="Montserrat" panose="00000500000000000000" pitchFamily="2" charset="0"/>
              </a:rPr>
              <a:t>dict</a:t>
            </a:r>
            <a:r>
              <a:rPr lang="pt-BR" sz="2400" i="1" dirty="0">
                <a:solidFill>
                  <a:srgbClr val="000000"/>
                </a:solidFill>
                <a:latin typeface="Montserrat" panose="00000500000000000000" pitchFamily="2" charset="0"/>
              </a:rPr>
              <a:t>_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.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keys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() = pega cada chave somente</a:t>
            </a:r>
          </a:p>
          <a:p>
            <a:pPr fontAlgn="base">
              <a:lnSpc>
                <a:spcPct val="150000"/>
              </a:lnSpc>
            </a:pPr>
            <a:endParaRPr lang="pt-BR" sz="2400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fontAlgn="base">
              <a:lnSpc>
                <a:spcPct val="150000"/>
              </a:lnSpc>
            </a:pPr>
            <a:r>
              <a:rPr lang="pt-BR" sz="2400" i="1" dirty="0">
                <a:solidFill>
                  <a:srgbClr val="000000"/>
                </a:solidFill>
                <a:latin typeface="Montserrat" panose="00000500000000000000" pitchFamily="2" charset="0"/>
              </a:rPr>
              <a:t>_</a:t>
            </a:r>
            <a:r>
              <a:rPr lang="pt-BR" sz="2400" i="1" dirty="0" err="1">
                <a:solidFill>
                  <a:srgbClr val="000000"/>
                </a:solidFill>
                <a:latin typeface="Montserrat" panose="00000500000000000000" pitchFamily="2" charset="0"/>
              </a:rPr>
              <a:t>dict</a:t>
            </a:r>
            <a:r>
              <a:rPr lang="pt-BR" sz="2400" i="1" dirty="0">
                <a:solidFill>
                  <a:srgbClr val="000000"/>
                </a:solidFill>
                <a:latin typeface="Montserrat" panose="00000500000000000000" pitchFamily="2" charset="0"/>
              </a:rPr>
              <a:t>_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.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values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() = pega cada valor somente</a:t>
            </a:r>
          </a:p>
          <a:p>
            <a:pPr fontAlgn="base">
              <a:lnSpc>
                <a:spcPct val="150000"/>
              </a:lnSpc>
            </a:pPr>
            <a:endParaRPr lang="pt-BR" sz="2400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fontAlgn="base">
              <a:lnSpc>
                <a:spcPct val="150000"/>
              </a:lnSpc>
            </a:pPr>
            <a:r>
              <a:rPr lang="pt-BR" sz="2400" i="1" dirty="0">
                <a:solidFill>
                  <a:srgbClr val="000000"/>
                </a:solidFill>
                <a:latin typeface="Montserrat" panose="00000500000000000000" pitchFamily="2" charset="0"/>
              </a:rPr>
              <a:t>_</a:t>
            </a:r>
            <a:r>
              <a:rPr lang="pt-BR" sz="2400" i="1" dirty="0" err="1">
                <a:solidFill>
                  <a:srgbClr val="000000"/>
                </a:solidFill>
                <a:latin typeface="Montserrat" panose="00000500000000000000" pitchFamily="2" charset="0"/>
              </a:rPr>
              <a:t>dict</a:t>
            </a:r>
            <a:r>
              <a:rPr lang="pt-BR" sz="2400" i="1" dirty="0">
                <a:solidFill>
                  <a:srgbClr val="000000"/>
                </a:solidFill>
                <a:latin typeface="Montserrat" panose="00000500000000000000" pitchFamily="2" charset="0"/>
              </a:rPr>
              <a:t>_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.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items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() = pega a chave e o valor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Tinta 2">
                <a:extLst>
                  <a:ext uri="{FF2B5EF4-FFF2-40B4-BE49-F238E27FC236}">
                    <a16:creationId xmlns:a16="http://schemas.microsoft.com/office/drawing/2014/main" id="{67AE9B93-5C08-F9F5-B2C8-4D93F76813F1}"/>
                  </a:ext>
                </a:extLst>
              </p14:cNvPr>
              <p14:cNvContentPartPr/>
              <p14:nvPr/>
            </p14:nvContentPartPr>
            <p14:xfrm>
              <a:off x="3681025" y="3121237"/>
              <a:ext cx="1609200" cy="360"/>
            </p14:xfrm>
          </p:contentPart>
        </mc:Choice>
        <mc:Fallback xmlns="">
          <p:pic>
            <p:nvPicPr>
              <p:cNvPr id="3" name="Tinta 2">
                <a:extLst>
                  <a:ext uri="{FF2B5EF4-FFF2-40B4-BE49-F238E27FC236}">
                    <a16:creationId xmlns:a16="http://schemas.microsoft.com/office/drawing/2014/main" id="{67AE9B93-5C08-F9F5-B2C8-4D93F76813F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27385" y="3013597"/>
                <a:ext cx="17168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2BF43F43-A409-2F25-A078-1F92AF26C826}"/>
                  </a:ext>
                </a:extLst>
              </p14:cNvPr>
              <p14:cNvContentPartPr/>
              <p14:nvPr/>
            </p14:nvContentPartPr>
            <p14:xfrm>
              <a:off x="7173025" y="5383837"/>
              <a:ext cx="1592640" cy="360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2BF43F43-A409-2F25-A078-1F92AF26C82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19385" y="5276197"/>
                <a:ext cx="170028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921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38D7A4-73C9-B40D-1C33-F2BEEFB97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21" y="5716324"/>
            <a:ext cx="5931888" cy="618308"/>
          </a:xfrm>
          <a:prstGeom prst="rect">
            <a:avLst/>
          </a:prstGeom>
        </p:spPr>
      </p:pic>
      <p:pic>
        <p:nvPicPr>
          <p:cNvPr id="6" name="Picture 5" descr="A green and black logo&#10;&#10;Description automatically generated">
            <a:extLst>
              <a:ext uri="{FF2B5EF4-FFF2-40B4-BE49-F238E27FC236}">
                <a16:creationId xmlns:a16="http://schemas.microsoft.com/office/drawing/2014/main" id="{491EFDF1-AD18-4D57-46EA-147E8D8DF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53" y="2846190"/>
            <a:ext cx="4870368" cy="2011462"/>
          </a:xfrm>
          <a:prstGeom prst="rect">
            <a:avLst/>
          </a:prstGeom>
        </p:spPr>
      </p:pic>
      <p:pic>
        <p:nvPicPr>
          <p:cNvPr id="8" name="Picture 7" descr="A qr code on a black background&#10;&#10;Description automatically generated">
            <a:extLst>
              <a:ext uri="{FF2B5EF4-FFF2-40B4-BE49-F238E27FC236}">
                <a16:creationId xmlns:a16="http://schemas.microsoft.com/office/drawing/2014/main" id="{36AE607B-A03E-C9AA-0E07-76ACD5594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7024" y="1555504"/>
            <a:ext cx="3746991" cy="37469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8C6931-6C63-41AE-83C2-61206F6AB159}"/>
              </a:ext>
            </a:extLst>
          </p:cNvPr>
          <p:cNvSpPr txBox="1"/>
          <p:nvPr/>
        </p:nvSpPr>
        <p:spPr>
          <a:xfrm>
            <a:off x="604353" y="1272745"/>
            <a:ext cx="5881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77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97930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5DF17-1F8F-A404-D3D6-C37EF015F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Notes">
            <a:extLst>
              <a:ext uri="{FF2B5EF4-FFF2-40B4-BE49-F238E27FC236}">
                <a16:creationId xmlns:a16="http://schemas.microsoft.com/office/drawing/2014/main" id="{1A85B56F-66AC-844E-D406-068F689DA66A}"/>
              </a:ext>
            </a:extLst>
          </p:cNvPr>
          <p:cNvSpPr txBox="1"/>
          <p:nvPr/>
        </p:nvSpPr>
        <p:spPr>
          <a:xfrm>
            <a:off x="8023130" y="2359038"/>
            <a:ext cx="1030169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/>
              </a:rPr>
              <a:t>Quant. Turmas</a:t>
            </a:r>
            <a:endParaRPr sz="1400" b="1">
              <a:solidFill>
                <a:srgbClr val="FEFCFF"/>
              </a:solidFill>
              <a:latin typeface="Montserrat"/>
            </a:endParaRPr>
          </a:p>
        </p:txBody>
      </p:sp>
      <p:sp>
        <p:nvSpPr>
          <p:cNvPr id="14" name="Notes">
            <a:extLst>
              <a:ext uri="{FF2B5EF4-FFF2-40B4-BE49-F238E27FC236}">
                <a16:creationId xmlns:a16="http://schemas.microsoft.com/office/drawing/2014/main" id="{1D7AF53E-F94A-7ECA-CD94-2406A59A2770}"/>
              </a:ext>
            </a:extLst>
          </p:cNvPr>
          <p:cNvSpPr txBox="1"/>
          <p:nvPr/>
        </p:nvSpPr>
        <p:spPr>
          <a:xfrm>
            <a:off x="8823633" y="2370055"/>
            <a:ext cx="1197098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 panose="00000500000000000000" pitchFamily="2" charset="0"/>
              </a:rPr>
              <a:t>Total de Alunos</a:t>
            </a:r>
            <a:endParaRPr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Notes">
            <a:extLst>
              <a:ext uri="{FF2B5EF4-FFF2-40B4-BE49-F238E27FC236}">
                <a16:creationId xmlns:a16="http://schemas.microsoft.com/office/drawing/2014/main" id="{3A670BB9-C2A1-AD45-5CAD-36BD4DB694FE}"/>
              </a:ext>
            </a:extLst>
          </p:cNvPr>
          <p:cNvSpPr txBox="1"/>
          <p:nvPr/>
        </p:nvSpPr>
        <p:spPr>
          <a:xfrm>
            <a:off x="9712669" y="2365648"/>
            <a:ext cx="1187404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chemeClr val="bg1"/>
                </a:solidFill>
                <a:latin typeface="Montserrat" panose="00000500000000000000" pitchFamily="2" charset="0"/>
              </a:rPr>
              <a:t>VAGAS Empresa</a:t>
            </a:r>
            <a:endParaRPr sz="1400" b="1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32AA130-7682-0BB5-65A9-4C90BE651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B53E087-BB9A-5DD2-5278-708E5CFC9E4F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Estrutura de decisão (condicional)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4B0ACAE1-D894-39B4-1C7F-47DBE4C688B5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811BE6DF-30D8-FB8F-3854-F0EB2FBE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C55E385-82FC-7C6B-3661-D1AC58B96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99" y="880227"/>
            <a:ext cx="11811201" cy="234410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5848D03-397A-BB93-7AC5-FA2CFDFA84B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6186"/>
          <a:stretch/>
        </p:blipFill>
        <p:spPr>
          <a:xfrm>
            <a:off x="553317" y="3241760"/>
            <a:ext cx="4856883" cy="306903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F8C2AC6-04EF-A6D0-64D8-69B4D3852C1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41356"/>
          <a:stretch/>
        </p:blipFill>
        <p:spPr>
          <a:xfrm>
            <a:off x="5893472" y="3661729"/>
            <a:ext cx="5860321" cy="26006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Tinta 6">
                <a:extLst>
                  <a:ext uri="{FF2B5EF4-FFF2-40B4-BE49-F238E27FC236}">
                    <a16:creationId xmlns:a16="http://schemas.microsoft.com/office/drawing/2014/main" id="{4E0D6D19-A39D-CD33-294A-696326A85EF3}"/>
                  </a:ext>
                </a:extLst>
              </p14:cNvPr>
              <p14:cNvContentPartPr/>
              <p14:nvPr/>
            </p14:nvContentPartPr>
            <p14:xfrm>
              <a:off x="482420" y="1714020"/>
              <a:ext cx="610920" cy="51120"/>
            </p14:xfrm>
          </p:contentPart>
        </mc:Choice>
        <mc:Fallback xmlns="">
          <p:pic>
            <p:nvPicPr>
              <p:cNvPr id="7" name="Tinta 6">
                <a:extLst>
                  <a:ext uri="{FF2B5EF4-FFF2-40B4-BE49-F238E27FC236}">
                    <a16:creationId xmlns:a16="http://schemas.microsoft.com/office/drawing/2014/main" id="{4E0D6D19-A39D-CD33-294A-696326A85EF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8420" y="1606380"/>
                <a:ext cx="71856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Tinta 7">
                <a:extLst>
                  <a:ext uri="{FF2B5EF4-FFF2-40B4-BE49-F238E27FC236}">
                    <a16:creationId xmlns:a16="http://schemas.microsoft.com/office/drawing/2014/main" id="{EA74437E-5347-0AE5-C5DA-3EFCC6A80B9A}"/>
                  </a:ext>
                </a:extLst>
              </p14:cNvPr>
              <p14:cNvContentPartPr/>
              <p14:nvPr/>
            </p14:nvContentPartPr>
            <p14:xfrm>
              <a:off x="495380" y="2209380"/>
              <a:ext cx="615240" cy="25920"/>
            </p14:xfrm>
          </p:contentPart>
        </mc:Choice>
        <mc:Fallback xmlns="">
          <p:pic>
            <p:nvPicPr>
              <p:cNvPr id="8" name="Tinta 7">
                <a:extLst>
                  <a:ext uri="{FF2B5EF4-FFF2-40B4-BE49-F238E27FC236}">
                    <a16:creationId xmlns:a16="http://schemas.microsoft.com/office/drawing/2014/main" id="{EA74437E-5347-0AE5-C5DA-3EFCC6A80B9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1380" y="2101740"/>
                <a:ext cx="72288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Tinta 11">
                <a:extLst>
                  <a:ext uri="{FF2B5EF4-FFF2-40B4-BE49-F238E27FC236}">
                    <a16:creationId xmlns:a16="http://schemas.microsoft.com/office/drawing/2014/main" id="{A5FD0210-9891-4750-7167-08AAD570AAF2}"/>
                  </a:ext>
                </a:extLst>
              </p14:cNvPr>
              <p14:cNvContentPartPr/>
              <p14:nvPr/>
            </p14:nvContentPartPr>
            <p14:xfrm>
              <a:off x="533540" y="2717340"/>
              <a:ext cx="494640" cy="25920"/>
            </p14:xfrm>
          </p:contentPart>
        </mc:Choice>
        <mc:Fallback xmlns="">
          <p:pic>
            <p:nvPicPr>
              <p:cNvPr id="12" name="Tinta 11">
                <a:extLst>
                  <a:ext uri="{FF2B5EF4-FFF2-40B4-BE49-F238E27FC236}">
                    <a16:creationId xmlns:a16="http://schemas.microsoft.com/office/drawing/2014/main" id="{A5FD0210-9891-4750-7167-08AAD570AAF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9540" y="2609700"/>
                <a:ext cx="602280" cy="24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125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5DF17-1F8F-A404-D3D6-C37EF015F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Notes">
            <a:extLst>
              <a:ext uri="{FF2B5EF4-FFF2-40B4-BE49-F238E27FC236}">
                <a16:creationId xmlns:a16="http://schemas.microsoft.com/office/drawing/2014/main" id="{1A85B56F-66AC-844E-D406-068F689DA66A}"/>
              </a:ext>
            </a:extLst>
          </p:cNvPr>
          <p:cNvSpPr txBox="1"/>
          <p:nvPr/>
        </p:nvSpPr>
        <p:spPr>
          <a:xfrm>
            <a:off x="8023130" y="2359038"/>
            <a:ext cx="1030169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/>
              </a:rPr>
              <a:t>Quant. Turmas</a:t>
            </a:r>
            <a:endParaRPr sz="1400" b="1">
              <a:solidFill>
                <a:srgbClr val="FEFCFF"/>
              </a:solidFill>
              <a:latin typeface="Montserrat"/>
            </a:endParaRPr>
          </a:p>
        </p:txBody>
      </p:sp>
      <p:sp>
        <p:nvSpPr>
          <p:cNvPr id="14" name="Notes">
            <a:extLst>
              <a:ext uri="{FF2B5EF4-FFF2-40B4-BE49-F238E27FC236}">
                <a16:creationId xmlns:a16="http://schemas.microsoft.com/office/drawing/2014/main" id="{1D7AF53E-F94A-7ECA-CD94-2406A59A2770}"/>
              </a:ext>
            </a:extLst>
          </p:cNvPr>
          <p:cNvSpPr txBox="1"/>
          <p:nvPr/>
        </p:nvSpPr>
        <p:spPr>
          <a:xfrm>
            <a:off x="8823633" y="2370055"/>
            <a:ext cx="1197098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 panose="00000500000000000000" pitchFamily="2" charset="0"/>
              </a:rPr>
              <a:t>Total de Alunos</a:t>
            </a:r>
            <a:endParaRPr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Notes">
            <a:extLst>
              <a:ext uri="{FF2B5EF4-FFF2-40B4-BE49-F238E27FC236}">
                <a16:creationId xmlns:a16="http://schemas.microsoft.com/office/drawing/2014/main" id="{3A670BB9-C2A1-AD45-5CAD-36BD4DB694FE}"/>
              </a:ext>
            </a:extLst>
          </p:cNvPr>
          <p:cNvSpPr txBox="1"/>
          <p:nvPr/>
        </p:nvSpPr>
        <p:spPr>
          <a:xfrm>
            <a:off x="9712669" y="2365648"/>
            <a:ext cx="1187404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chemeClr val="bg1"/>
                </a:solidFill>
                <a:latin typeface="Montserrat" panose="00000500000000000000" pitchFamily="2" charset="0"/>
              </a:rPr>
              <a:t>VAGAS Empresa</a:t>
            </a:r>
            <a:endParaRPr sz="1400" b="1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32AA130-7682-0BB5-65A9-4C90BE651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B53E087-BB9A-5DD2-5278-708E5CFC9E4F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Estrutura de repetição (for loop)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4B0ACAE1-D894-39B4-1C7F-47DBE4C688B5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811BE6DF-30D8-FB8F-3854-F0EB2FBE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62D7DBF-78DC-F6D3-9D90-CF3018A03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99" y="1228215"/>
            <a:ext cx="11943477" cy="41358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0515B092-78FB-8209-7478-8460914FE4BD}"/>
                  </a:ext>
                </a:extLst>
              </p14:cNvPr>
              <p14:cNvContentPartPr/>
              <p14:nvPr/>
            </p14:nvContentPartPr>
            <p14:xfrm>
              <a:off x="482420" y="2438340"/>
              <a:ext cx="341280" cy="27000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0515B092-78FB-8209-7478-8460914FE4B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8420" y="2330700"/>
                <a:ext cx="44892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Tinta 6">
                <a:extLst>
                  <a:ext uri="{FF2B5EF4-FFF2-40B4-BE49-F238E27FC236}">
                    <a16:creationId xmlns:a16="http://schemas.microsoft.com/office/drawing/2014/main" id="{63432184-B59E-3405-438D-910157DE10CA}"/>
                  </a:ext>
                </a:extLst>
              </p14:cNvPr>
              <p14:cNvContentPartPr/>
              <p14:nvPr/>
            </p14:nvContentPartPr>
            <p14:xfrm>
              <a:off x="2070020" y="2437980"/>
              <a:ext cx="309600" cy="27000"/>
            </p14:xfrm>
          </p:contentPart>
        </mc:Choice>
        <mc:Fallback xmlns="">
          <p:pic>
            <p:nvPicPr>
              <p:cNvPr id="7" name="Tinta 6">
                <a:extLst>
                  <a:ext uri="{FF2B5EF4-FFF2-40B4-BE49-F238E27FC236}">
                    <a16:creationId xmlns:a16="http://schemas.microsoft.com/office/drawing/2014/main" id="{63432184-B59E-3405-438D-910157DE10C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16020" y="2329980"/>
                <a:ext cx="417240" cy="24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9376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5DF17-1F8F-A404-D3D6-C37EF015F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Notes">
            <a:extLst>
              <a:ext uri="{FF2B5EF4-FFF2-40B4-BE49-F238E27FC236}">
                <a16:creationId xmlns:a16="http://schemas.microsoft.com/office/drawing/2014/main" id="{1A85B56F-66AC-844E-D406-068F689DA66A}"/>
              </a:ext>
            </a:extLst>
          </p:cNvPr>
          <p:cNvSpPr txBox="1"/>
          <p:nvPr/>
        </p:nvSpPr>
        <p:spPr>
          <a:xfrm>
            <a:off x="8023130" y="2359038"/>
            <a:ext cx="1030169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/>
              </a:rPr>
              <a:t>Quant. Turmas</a:t>
            </a:r>
            <a:endParaRPr sz="1400" b="1">
              <a:solidFill>
                <a:srgbClr val="FEFCFF"/>
              </a:solidFill>
              <a:latin typeface="Montserrat"/>
            </a:endParaRPr>
          </a:p>
        </p:txBody>
      </p:sp>
      <p:sp>
        <p:nvSpPr>
          <p:cNvPr id="14" name="Notes">
            <a:extLst>
              <a:ext uri="{FF2B5EF4-FFF2-40B4-BE49-F238E27FC236}">
                <a16:creationId xmlns:a16="http://schemas.microsoft.com/office/drawing/2014/main" id="{1D7AF53E-F94A-7ECA-CD94-2406A59A2770}"/>
              </a:ext>
            </a:extLst>
          </p:cNvPr>
          <p:cNvSpPr txBox="1"/>
          <p:nvPr/>
        </p:nvSpPr>
        <p:spPr>
          <a:xfrm>
            <a:off x="8823633" y="2370055"/>
            <a:ext cx="1197098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 panose="00000500000000000000" pitchFamily="2" charset="0"/>
              </a:rPr>
              <a:t>Total de Alunos</a:t>
            </a:r>
            <a:endParaRPr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Notes">
            <a:extLst>
              <a:ext uri="{FF2B5EF4-FFF2-40B4-BE49-F238E27FC236}">
                <a16:creationId xmlns:a16="http://schemas.microsoft.com/office/drawing/2014/main" id="{3A670BB9-C2A1-AD45-5CAD-36BD4DB694FE}"/>
              </a:ext>
            </a:extLst>
          </p:cNvPr>
          <p:cNvSpPr txBox="1"/>
          <p:nvPr/>
        </p:nvSpPr>
        <p:spPr>
          <a:xfrm>
            <a:off x="9712669" y="2365648"/>
            <a:ext cx="1187404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chemeClr val="bg1"/>
                </a:solidFill>
                <a:latin typeface="Montserrat" panose="00000500000000000000" pitchFamily="2" charset="0"/>
              </a:rPr>
              <a:t>VAGAS Empresa</a:t>
            </a:r>
            <a:endParaRPr sz="1400" b="1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32AA130-7682-0BB5-65A9-4C90BE651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B53E087-BB9A-5DD2-5278-708E5CFC9E4F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Estrutura de repetição (for loop)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4B0ACAE1-D894-39B4-1C7F-47DBE4C688B5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811BE6DF-30D8-FB8F-3854-F0EB2FBE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E8F98D3-4DAF-575A-2977-420892D3EA86}"/>
              </a:ext>
            </a:extLst>
          </p:cNvPr>
          <p:cNvSpPr txBox="1">
            <a:spLocks/>
          </p:cNvSpPr>
          <p:nvPr/>
        </p:nvSpPr>
        <p:spPr>
          <a:xfrm>
            <a:off x="922661" y="1001812"/>
            <a:ext cx="10821218" cy="277008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pt-BR" sz="24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range(5)</a:t>
            </a:r>
          </a:p>
          <a:p>
            <a:pPr algn="just">
              <a:lnSpc>
                <a:spcPct val="150000"/>
              </a:lnSpc>
            </a:pPr>
            <a:r>
              <a:rPr lang="pt-BR" sz="24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gera uma sequência de números de 0 a 4.</a:t>
            </a:r>
          </a:p>
          <a:p>
            <a:pPr algn="just">
              <a:lnSpc>
                <a:spcPct val="150000"/>
              </a:lnSpc>
            </a:pPr>
            <a:r>
              <a:rPr lang="pt-BR" sz="24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O laço for percorre essa sequência, atribuindo cada número à variável i e imprimindo a iteração atual.</a:t>
            </a:r>
            <a:endParaRPr lang="pt-BR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28ECF26-E50B-B97D-074C-A00235142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6" y="3782917"/>
            <a:ext cx="12031669" cy="21635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435B8939-E2B9-4F9C-D89C-CE180AB34229}"/>
                  </a:ext>
                </a:extLst>
              </p14:cNvPr>
              <p14:cNvContentPartPr/>
              <p14:nvPr/>
            </p14:nvContentPartPr>
            <p14:xfrm>
              <a:off x="1599860" y="5243460"/>
              <a:ext cx="936720" cy="52920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435B8939-E2B9-4F9C-D89C-CE180AB3422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45860" y="5135820"/>
                <a:ext cx="1044360" cy="26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451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5DF17-1F8F-A404-D3D6-C37EF015F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Notes">
            <a:extLst>
              <a:ext uri="{FF2B5EF4-FFF2-40B4-BE49-F238E27FC236}">
                <a16:creationId xmlns:a16="http://schemas.microsoft.com/office/drawing/2014/main" id="{1A85B56F-66AC-844E-D406-068F689DA66A}"/>
              </a:ext>
            </a:extLst>
          </p:cNvPr>
          <p:cNvSpPr txBox="1"/>
          <p:nvPr/>
        </p:nvSpPr>
        <p:spPr>
          <a:xfrm>
            <a:off x="8023130" y="2359038"/>
            <a:ext cx="1030169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/>
              </a:rPr>
              <a:t>Quant. Turmas</a:t>
            </a:r>
            <a:endParaRPr sz="1400" b="1">
              <a:solidFill>
                <a:srgbClr val="FEFCFF"/>
              </a:solidFill>
              <a:latin typeface="Montserrat"/>
            </a:endParaRPr>
          </a:p>
        </p:txBody>
      </p:sp>
      <p:sp>
        <p:nvSpPr>
          <p:cNvPr id="14" name="Notes">
            <a:extLst>
              <a:ext uri="{FF2B5EF4-FFF2-40B4-BE49-F238E27FC236}">
                <a16:creationId xmlns:a16="http://schemas.microsoft.com/office/drawing/2014/main" id="{1D7AF53E-F94A-7ECA-CD94-2406A59A2770}"/>
              </a:ext>
            </a:extLst>
          </p:cNvPr>
          <p:cNvSpPr txBox="1"/>
          <p:nvPr/>
        </p:nvSpPr>
        <p:spPr>
          <a:xfrm>
            <a:off x="8823633" y="2370055"/>
            <a:ext cx="1197098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 panose="00000500000000000000" pitchFamily="2" charset="0"/>
              </a:rPr>
              <a:t>Total de Alunos</a:t>
            </a:r>
            <a:endParaRPr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Notes">
            <a:extLst>
              <a:ext uri="{FF2B5EF4-FFF2-40B4-BE49-F238E27FC236}">
                <a16:creationId xmlns:a16="http://schemas.microsoft.com/office/drawing/2014/main" id="{3A670BB9-C2A1-AD45-5CAD-36BD4DB694FE}"/>
              </a:ext>
            </a:extLst>
          </p:cNvPr>
          <p:cNvSpPr txBox="1"/>
          <p:nvPr/>
        </p:nvSpPr>
        <p:spPr>
          <a:xfrm>
            <a:off x="9712669" y="2365648"/>
            <a:ext cx="1187404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chemeClr val="bg1"/>
                </a:solidFill>
                <a:latin typeface="Montserrat" panose="00000500000000000000" pitchFamily="2" charset="0"/>
              </a:rPr>
              <a:t>VAGAS Empresa</a:t>
            </a:r>
            <a:endParaRPr sz="1400" b="1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32AA130-7682-0BB5-65A9-4C90BE651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B53E087-BB9A-5DD2-5278-708E5CFC9E4F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Estrutura de repetição (for loop)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4B0ACAE1-D894-39B4-1C7F-47DBE4C688B5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811BE6DF-30D8-FB8F-3854-F0EB2FBE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E8F98D3-4DAF-575A-2977-420892D3EA86}"/>
              </a:ext>
            </a:extLst>
          </p:cNvPr>
          <p:cNvSpPr txBox="1">
            <a:spLocks/>
          </p:cNvSpPr>
          <p:nvPr/>
        </p:nvSpPr>
        <p:spPr>
          <a:xfrm>
            <a:off x="922661" y="715993"/>
            <a:ext cx="10821218" cy="1864612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pt-BR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</a:t>
            </a:r>
            <a:r>
              <a:rPr lang="pt-BR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enumerate</a:t>
            </a:r>
            <a:r>
              <a:rPr lang="pt-BR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() </a:t>
            </a:r>
          </a:p>
          <a:p>
            <a:pPr algn="just">
              <a:lnSpc>
                <a:spcPct val="150000"/>
              </a:lnSpc>
            </a:pPr>
            <a:r>
              <a:rPr lang="pt-BR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é uma função útil em Python que permite iterar sobre uma sequência, como uma lista ou uma </a:t>
            </a:r>
            <a:r>
              <a:rPr lang="pt-BR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string</a:t>
            </a:r>
            <a:r>
              <a:rPr lang="pt-BR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pt-BR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ao mesmo tempo em que mantém um contador automático.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833351A-1E18-3E27-ED9E-D099F5FAB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661" y="2451292"/>
            <a:ext cx="6516009" cy="41630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55ED35A3-2CDE-41F6-AA89-B67C1D72EA23}"/>
              </a:ext>
            </a:extLst>
          </p:cNvPr>
          <p:cNvSpPr txBox="1">
            <a:spLocks/>
          </p:cNvSpPr>
          <p:nvPr/>
        </p:nvSpPr>
        <p:spPr>
          <a:xfrm>
            <a:off x="7645400" y="2641688"/>
            <a:ext cx="4155950" cy="383228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pt-BR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Essa função retorna pares:</a:t>
            </a:r>
          </a:p>
          <a:p>
            <a:pPr algn="just">
              <a:lnSpc>
                <a:spcPct val="150000"/>
              </a:lnSpc>
            </a:pPr>
            <a:r>
              <a:rPr lang="pt-BR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índice (ou contador) + o valor correspondente da sequência.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Tinta 15">
                <a:extLst>
                  <a:ext uri="{FF2B5EF4-FFF2-40B4-BE49-F238E27FC236}">
                    <a16:creationId xmlns:a16="http://schemas.microsoft.com/office/drawing/2014/main" id="{C551E95F-342B-95C6-EEE4-A90AB6DFDE58}"/>
                  </a:ext>
                </a:extLst>
              </p14:cNvPr>
              <p14:cNvContentPartPr/>
              <p14:nvPr/>
            </p14:nvContentPartPr>
            <p14:xfrm>
              <a:off x="3238580" y="3199740"/>
              <a:ext cx="1063080" cy="78480"/>
            </p14:xfrm>
          </p:contentPart>
        </mc:Choice>
        <mc:Fallback xmlns="">
          <p:pic>
            <p:nvPicPr>
              <p:cNvPr id="16" name="Tinta 15">
                <a:extLst>
                  <a:ext uri="{FF2B5EF4-FFF2-40B4-BE49-F238E27FC236}">
                    <a16:creationId xmlns:a16="http://schemas.microsoft.com/office/drawing/2014/main" id="{C551E95F-342B-95C6-EEE4-A90AB6DFDE5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84580" y="3092100"/>
                <a:ext cx="117072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Tinta 16">
                <a:extLst>
                  <a:ext uri="{FF2B5EF4-FFF2-40B4-BE49-F238E27FC236}">
                    <a16:creationId xmlns:a16="http://schemas.microsoft.com/office/drawing/2014/main" id="{A7D1C822-1CB8-8F99-835A-4317B68B4FA9}"/>
                  </a:ext>
                </a:extLst>
              </p14:cNvPr>
              <p14:cNvContentPartPr/>
              <p14:nvPr/>
            </p14:nvContentPartPr>
            <p14:xfrm>
              <a:off x="5968820" y="3263460"/>
              <a:ext cx="162000" cy="360"/>
            </p14:xfrm>
          </p:contentPart>
        </mc:Choice>
        <mc:Fallback xmlns="">
          <p:pic>
            <p:nvPicPr>
              <p:cNvPr id="17" name="Tinta 16">
                <a:extLst>
                  <a:ext uri="{FF2B5EF4-FFF2-40B4-BE49-F238E27FC236}">
                    <a16:creationId xmlns:a16="http://schemas.microsoft.com/office/drawing/2014/main" id="{A7D1C822-1CB8-8F99-835A-4317B68B4FA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14820" y="3155820"/>
                <a:ext cx="26964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795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5DF17-1F8F-A404-D3D6-C37EF015F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Notes">
            <a:extLst>
              <a:ext uri="{FF2B5EF4-FFF2-40B4-BE49-F238E27FC236}">
                <a16:creationId xmlns:a16="http://schemas.microsoft.com/office/drawing/2014/main" id="{1A85B56F-66AC-844E-D406-068F689DA66A}"/>
              </a:ext>
            </a:extLst>
          </p:cNvPr>
          <p:cNvSpPr txBox="1"/>
          <p:nvPr/>
        </p:nvSpPr>
        <p:spPr>
          <a:xfrm>
            <a:off x="8023130" y="2359038"/>
            <a:ext cx="1030169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/>
              </a:rPr>
              <a:t>Quant. Turmas</a:t>
            </a:r>
            <a:endParaRPr sz="1400" b="1">
              <a:solidFill>
                <a:srgbClr val="FEFCFF"/>
              </a:solidFill>
              <a:latin typeface="Montserrat"/>
            </a:endParaRPr>
          </a:p>
        </p:txBody>
      </p:sp>
      <p:sp>
        <p:nvSpPr>
          <p:cNvPr id="14" name="Notes">
            <a:extLst>
              <a:ext uri="{FF2B5EF4-FFF2-40B4-BE49-F238E27FC236}">
                <a16:creationId xmlns:a16="http://schemas.microsoft.com/office/drawing/2014/main" id="{1D7AF53E-F94A-7ECA-CD94-2406A59A2770}"/>
              </a:ext>
            </a:extLst>
          </p:cNvPr>
          <p:cNvSpPr txBox="1"/>
          <p:nvPr/>
        </p:nvSpPr>
        <p:spPr>
          <a:xfrm>
            <a:off x="8823633" y="2370055"/>
            <a:ext cx="1197098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 panose="00000500000000000000" pitchFamily="2" charset="0"/>
              </a:rPr>
              <a:t>Total de Alunos</a:t>
            </a:r>
            <a:endParaRPr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Notes">
            <a:extLst>
              <a:ext uri="{FF2B5EF4-FFF2-40B4-BE49-F238E27FC236}">
                <a16:creationId xmlns:a16="http://schemas.microsoft.com/office/drawing/2014/main" id="{3A670BB9-C2A1-AD45-5CAD-36BD4DB694FE}"/>
              </a:ext>
            </a:extLst>
          </p:cNvPr>
          <p:cNvSpPr txBox="1"/>
          <p:nvPr/>
        </p:nvSpPr>
        <p:spPr>
          <a:xfrm>
            <a:off x="9712669" y="2365648"/>
            <a:ext cx="1187404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chemeClr val="bg1"/>
                </a:solidFill>
                <a:latin typeface="Montserrat" panose="00000500000000000000" pitchFamily="2" charset="0"/>
              </a:rPr>
              <a:t>VAGAS Empresa</a:t>
            </a:r>
            <a:endParaRPr sz="1400" b="1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32AA130-7682-0BB5-65A9-4C90BE651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B53E087-BB9A-5DD2-5278-708E5CFC9E4F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Estrutura de repetição (</a:t>
            </a:r>
            <a:r>
              <a:rPr lang="pt-BR" sz="2800" b="1" spc="300" dirty="0" err="1">
                <a:solidFill>
                  <a:schemeClr val="bg2">
                    <a:lumMod val="10000"/>
                  </a:schemeClr>
                </a:solidFill>
                <a:latin typeface="Montserrat"/>
              </a:rPr>
              <a:t>while</a:t>
            </a:r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 loop)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4B0ACAE1-D894-39B4-1C7F-47DBE4C688B5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811BE6DF-30D8-FB8F-3854-F0EB2FBE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E8F98D3-4DAF-575A-2977-420892D3EA86}"/>
              </a:ext>
            </a:extLst>
          </p:cNvPr>
          <p:cNvSpPr txBox="1">
            <a:spLocks/>
          </p:cNvSpPr>
          <p:nvPr/>
        </p:nvSpPr>
        <p:spPr>
          <a:xfrm>
            <a:off x="922661" y="715993"/>
            <a:ext cx="10821218" cy="227981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pt-BR" sz="24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O laço </a:t>
            </a:r>
            <a:r>
              <a:rPr lang="pt-BR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while</a:t>
            </a:r>
            <a:r>
              <a:rPr lang="pt-BR" sz="24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repete um bloco de código enquanto uma condição especificada é verdadeira.</a:t>
            </a:r>
          </a:p>
          <a:p>
            <a:pPr algn="just">
              <a:lnSpc>
                <a:spcPct val="150000"/>
              </a:lnSpc>
            </a:pPr>
            <a:r>
              <a:rPr lang="pt-BR" sz="24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É útil quando você não sabe com antecedência quantas vezes o laço precisará ser executado.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6F441C7-1554-8A38-6F30-5F3F480F9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52" y="2872846"/>
            <a:ext cx="12153948" cy="180451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9706942-A882-C10E-B94A-A5F209F48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32" y="4506300"/>
            <a:ext cx="11154335" cy="23668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Tinta 6">
                <a:extLst>
                  <a:ext uri="{FF2B5EF4-FFF2-40B4-BE49-F238E27FC236}">
                    <a16:creationId xmlns:a16="http://schemas.microsoft.com/office/drawing/2014/main" id="{7F850DD6-073B-86B0-F38C-3052AE97BD02}"/>
                  </a:ext>
                </a:extLst>
              </p14:cNvPr>
              <p14:cNvContentPartPr/>
              <p14:nvPr/>
            </p14:nvContentPartPr>
            <p14:xfrm>
              <a:off x="1587620" y="6057780"/>
              <a:ext cx="1329480" cy="77040"/>
            </p14:xfrm>
          </p:contentPart>
        </mc:Choice>
        <mc:Fallback xmlns="">
          <p:pic>
            <p:nvPicPr>
              <p:cNvPr id="7" name="Tinta 6">
                <a:extLst>
                  <a:ext uri="{FF2B5EF4-FFF2-40B4-BE49-F238E27FC236}">
                    <a16:creationId xmlns:a16="http://schemas.microsoft.com/office/drawing/2014/main" id="{7F850DD6-073B-86B0-F38C-3052AE97BD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33620" y="5950140"/>
                <a:ext cx="1437120" cy="29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982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5DF17-1F8F-A404-D3D6-C37EF015F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Notes">
            <a:extLst>
              <a:ext uri="{FF2B5EF4-FFF2-40B4-BE49-F238E27FC236}">
                <a16:creationId xmlns:a16="http://schemas.microsoft.com/office/drawing/2014/main" id="{1A85B56F-66AC-844E-D406-068F689DA66A}"/>
              </a:ext>
            </a:extLst>
          </p:cNvPr>
          <p:cNvSpPr txBox="1"/>
          <p:nvPr/>
        </p:nvSpPr>
        <p:spPr>
          <a:xfrm>
            <a:off x="8023130" y="2359038"/>
            <a:ext cx="1030169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/>
              </a:rPr>
              <a:t>Quant. Turmas</a:t>
            </a:r>
            <a:endParaRPr sz="1400" b="1">
              <a:solidFill>
                <a:srgbClr val="FEFCFF"/>
              </a:solidFill>
              <a:latin typeface="Montserrat"/>
            </a:endParaRPr>
          </a:p>
        </p:txBody>
      </p:sp>
      <p:sp>
        <p:nvSpPr>
          <p:cNvPr id="14" name="Notes">
            <a:extLst>
              <a:ext uri="{FF2B5EF4-FFF2-40B4-BE49-F238E27FC236}">
                <a16:creationId xmlns:a16="http://schemas.microsoft.com/office/drawing/2014/main" id="{1D7AF53E-F94A-7ECA-CD94-2406A59A2770}"/>
              </a:ext>
            </a:extLst>
          </p:cNvPr>
          <p:cNvSpPr txBox="1"/>
          <p:nvPr/>
        </p:nvSpPr>
        <p:spPr>
          <a:xfrm>
            <a:off x="8823633" y="2370055"/>
            <a:ext cx="1197098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 panose="00000500000000000000" pitchFamily="2" charset="0"/>
              </a:rPr>
              <a:t>Total de Alunos</a:t>
            </a:r>
            <a:endParaRPr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Notes">
            <a:extLst>
              <a:ext uri="{FF2B5EF4-FFF2-40B4-BE49-F238E27FC236}">
                <a16:creationId xmlns:a16="http://schemas.microsoft.com/office/drawing/2014/main" id="{3A670BB9-C2A1-AD45-5CAD-36BD4DB694FE}"/>
              </a:ext>
            </a:extLst>
          </p:cNvPr>
          <p:cNvSpPr txBox="1"/>
          <p:nvPr/>
        </p:nvSpPr>
        <p:spPr>
          <a:xfrm>
            <a:off x="9712669" y="2365648"/>
            <a:ext cx="1187404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chemeClr val="bg1"/>
                </a:solidFill>
                <a:latin typeface="Montserrat" panose="00000500000000000000" pitchFamily="2" charset="0"/>
              </a:rPr>
              <a:t>VAGAS Empresa</a:t>
            </a:r>
            <a:endParaRPr sz="1400" b="1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32AA130-7682-0BB5-65A9-4C90BE651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B53E087-BB9A-5DD2-5278-708E5CFC9E4F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Estrutura de repetição (break / continue)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4B0ACAE1-D894-39B4-1C7F-47DBE4C688B5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811BE6DF-30D8-FB8F-3854-F0EB2FBE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7597B27-042D-C1FA-292B-823BD66EA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07" y="873309"/>
            <a:ext cx="11016186" cy="272378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189CFBF-9781-397A-A6C9-FFD632555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145" y="3698814"/>
            <a:ext cx="11103710" cy="272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14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5DF17-1F8F-A404-D3D6-C37EF015F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Notes">
            <a:extLst>
              <a:ext uri="{FF2B5EF4-FFF2-40B4-BE49-F238E27FC236}">
                <a16:creationId xmlns:a16="http://schemas.microsoft.com/office/drawing/2014/main" id="{1A85B56F-66AC-844E-D406-068F689DA66A}"/>
              </a:ext>
            </a:extLst>
          </p:cNvPr>
          <p:cNvSpPr txBox="1"/>
          <p:nvPr/>
        </p:nvSpPr>
        <p:spPr>
          <a:xfrm>
            <a:off x="8023130" y="2359038"/>
            <a:ext cx="1030169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/>
              </a:rPr>
              <a:t>Quant. Turmas</a:t>
            </a:r>
            <a:endParaRPr sz="1400" b="1">
              <a:solidFill>
                <a:srgbClr val="FEFCFF"/>
              </a:solidFill>
              <a:latin typeface="Montserrat"/>
            </a:endParaRPr>
          </a:p>
        </p:txBody>
      </p:sp>
      <p:sp>
        <p:nvSpPr>
          <p:cNvPr id="14" name="Notes">
            <a:extLst>
              <a:ext uri="{FF2B5EF4-FFF2-40B4-BE49-F238E27FC236}">
                <a16:creationId xmlns:a16="http://schemas.microsoft.com/office/drawing/2014/main" id="{1D7AF53E-F94A-7ECA-CD94-2406A59A2770}"/>
              </a:ext>
            </a:extLst>
          </p:cNvPr>
          <p:cNvSpPr txBox="1"/>
          <p:nvPr/>
        </p:nvSpPr>
        <p:spPr>
          <a:xfrm>
            <a:off x="8823633" y="2370055"/>
            <a:ext cx="1197098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 panose="00000500000000000000" pitchFamily="2" charset="0"/>
              </a:rPr>
              <a:t>Total de Alunos</a:t>
            </a:r>
            <a:endParaRPr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Notes">
            <a:extLst>
              <a:ext uri="{FF2B5EF4-FFF2-40B4-BE49-F238E27FC236}">
                <a16:creationId xmlns:a16="http://schemas.microsoft.com/office/drawing/2014/main" id="{3A670BB9-C2A1-AD45-5CAD-36BD4DB694FE}"/>
              </a:ext>
            </a:extLst>
          </p:cNvPr>
          <p:cNvSpPr txBox="1"/>
          <p:nvPr/>
        </p:nvSpPr>
        <p:spPr>
          <a:xfrm>
            <a:off x="9712669" y="2365648"/>
            <a:ext cx="1187404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chemeClr val="bg1"/>
                </a:solidFill>
                <a:latin typeface="Montserrat" panose="00000500000000000000" pitchFamily="2" charset="0"/>
              </a:rPr>
              <a:t>VAGAS Empresa</a:t>
            </a:r>
            <a:endParaRPr sz="1400" b="1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32AA130-7682-0BB5-65A9-4C90BE651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B53E087-BB9A-5DD2-5278-708E5CFC9E4F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Estrutura de repetição (break / continue)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4B0ACAE1-D894-39B4-1C7F-47DBE4C688B5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811BE6DF-30D8-FB8F-3854-F0EB2FBE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05D93D4-5323-6484-B081-39715D6C6E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6746"/>
          <a:stretch/>
        </p:blipFill>
        <p:spPr>
          <a:xfrm>
            <a:off x="1291927" y="1008510"/>
            <a:ext cx="9182797" cy="50435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39799F3E-5467-98B6-291A-5C2BB2F4C150}"/>
                  </a:ext>
                </a:extLst>
              </p14:cNvPr>
              <p14:cNvContentPartPr/>
              <p14:nvPr/>
            </p14:nvContentPartPr>
            <p14:xfrm>
              <a:off x="4876580" y="4533540"/>
              <a:ext cx="5261400" cy="52200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39799F3E-5467-98B6-291A-5C2BB2F4C15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22580" y="4425900"/>
                <a:ext cx="536904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Tinta 6">
                <a:extLst>
                  <a:ext uri="{FF2B5EF4-FFF2-40B4-BE49-F238E27FC236}">
                    <a16:creationId xmlns:a16="http://schemas.microsoft.com/office/drawing/2014/main" id="{37BF3E5D-F8EE-7EE6-3D1F-F055056B0DF7}"/>
                  </a:ext>
                </a:extLst>
              </p14:cNvPr>
              <p14:cNvContentPartPr/>
              <p14:nvPr/>
            </p14:nvContentPartPr>
            <p14:xfrm>
              <a:off x="4356020" y="5104500"/>
              <a:ext cx="5751360" cy="116640"/>
            </p14:xfrm>
          </p:contentPart>
        </mc:Choice>
        <mc:Fallback xmlns="">
          <p:pic>
            <p:nvPicPr>
              <p:cNvPr id="7" name="Tinta 6">
                <a:extLst>
                  <a:ext uri="{FF2B5EF4-FFF2-40B4-BE49-F238E27FC236}">
                    <a16:creationId xmlns:a16="http://schemas.microsoft.com/office/drawing/2014/main" id="{37BF3E5D-F8EE-7EE6-3D1F-F055056B0DF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02020" y="4996500"/>
                <a:ext cx="585900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Tinta 7">
                <a:extLst>
                  <a:ext uri="{FF2B5EF4-FFF2-40B4-BE49-F238E27FC236}">
                    <a16:creationId xmlns:a16="http://schemas.microsoft.com/office/drawing/2014/main" id="{1FDAA2FA-E4FC-0F31-0FF9-4E7C4B8670EA}"/>
                  </a:ext>
                </a:extLst>
              </p14:cNvPr>
              <p14:cNvContentPartPr/>
              <p14:nvPr/>
            </p14:nvContentPartPr>
            <p14:xfrm>
              <a:off x="5058380" y="4418340"/>
              <a:ext cx="5190480" cy="154800"/>
            </p14:xfrm>
          </p:contentPart>
        </mc:Choice>
        <mc:Fallback xmlns="">
          <p:pic>
            <p:nvPicPr>
              <p:cNvPr id="8" name="Tinta 7">
                <a:extLst>
                  <a:ext uri="{FF2B5EF4-FFF2-40B4-BE49-F238E27FC236}">
                    <a16:creationId xmlns:a16="http://schemas.microsoft.com/office/drawing/2014/main" id="{1FDAA2FA-E4FC-0F31-0FF9-4E7C4B8670E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04740" y="4310700"/>
                <a:ext cx="529812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Tinta 11">
                <a:extLst>
                  <a:ext uri="{FF2B5EF4-FFF2-40B4-BE49-F238E27FC236}">
                    <a16:creationId xmlns:a16="http://schemas.microsoft.com/office/drawing/2014/main" id="{416AEAE9-D9CD-C14A-2B00-E64E57706FF4}"/>
                  </a:ext>
                </a:extLst>
              </p14:cNvPr>
              <p14:cNvContentPartPr/>
              <p14:nvPr/>
            </p14:nvContentPartPr>
            <p14:xfrm>
              <a:off x="4762100" y="5193420"/>
              <a:ext cx="5371920" cy="39240"/>
            </p14:xfrm>
          </p:contentPart>
        </mc:Choice>
        <mc:Fallback xmlns="">
          <p:pic>
            <p:nvPicPr>
              <p:cNvPr id="12" name="Tinta 11">
                <a:extLst>
                  <a:ext uri="{FF2B5EF4-FFF2-40B4-BE49-F238E27FC236}">
                    <a16:creationId xmlns:a16="http://schemas.microsoft.com/office/drawing/2014/main" id="{416AEAE9-D9CD-C14A-2B00-E64E57706FF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08100" y="5085780"/>
                <a:ext cx="5479560" cy="25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5540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5DF17-1F8F-A404-D3D6-C37EF015F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Notes">
            <a:extLst>
              <a:ext uri="{FF2B5EF4-FFF2-40B4-BE49-F238E27FC236}">
                <a16:creationId xmlns:a16="http://schemas.microsoft.com/office/drawing/2014/main" id="{1A85B56F-66AC-844E-D406-068F689DA66A}"/>
              </a:ext>
            </a:extLst>
          </p:cNvPr>
          <p:cNvSpPr txBox="1"/>
          <p:nvPr/>
        </p:nvSpPr>
        <p:spPr>
          <a:xfrm>
            <a:off x="8023130" y="2359038"/>
            <a:ext cx="1030169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/>
              </a:rPr>
              <a:t>Quant. Turmas</a:t>
            </a:r>
            <a:endParaRPr sz="1400" b="1">
              <a:solidFill>
                <a:srgbClr val="FEFCFF"/>
              </a:solidFill>
              <a:latin typeface="Montserrat"/>
            </a:endParaRPr>
          </a:p>
        </p:txBody>
      </p:sp>
      <p:sp>
        <p:nvSpPr>
          <p:cNvPr id="14" name="Notes">
            <a:extLst>
              <a:ext uri="{FF2B5EF4-FFF2-40B4-BE49-F238E27FC236}">
                <a16:creationId xmlns:a16="http://schemas.microsoft.com/office/drawing/2014/main" id="{1D7AF53E-F94A-7ECA-CD94-2406A59A2770}"/>
              </a:ext>
            </a:extLst>
          </p:cNvPr>
          <p:cNvSpPr txBox="1"/>
          <p:nvPr/>
        </p:nvSpPr>
        <p:spPr>
          <a:xfrm>
            <a:off x="8823633" y="2370055"/>
            <a:ext cx="1197098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 panose="00000500000000000000" pitchFamily="2" charset="0"/>
              </a:rPr>
              <a:t>Total de Alunos</a:t>
            </a:r>
            <a:endParaRPr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Notes">
            <a:extLst>
              <a:ext uri="{FF2B5EF4-FFF2-40B4-BE49-F238E27FC236}">
                <a16:creationId xmlns:a16="http://schemas.microsoft.com/office/drawing/2014/main" id="{3A670BB9-C2A1-AD45-5CAD-36BD4DB694FE}"/>
              </a:ext>
            </a:extLst>
          </p:cNvPr>
          <p:cNvSpPr txBox="1"/>
          <p:nvPr/>
        </p:nvSpPr>
        <p:spPr>
          <a:xfrm>
            <a:off x="9712669" y="2365648"/>
            <a:ext cx="1187404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chemeClr val="bg1"/>
                </a:solidFill>
                <a:latin typeface="Montserrat" panose="00000500000000000000" pitchFamily="2" charset="0"/>
              </a:rPr>
              <a:t>VAGAS Empresa</a:t>
            </a:r>
            <a:endParaRPr sz="1400" b="1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32AA130-7682-0BB5-65A9-4C90BE651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B53E087-BB9A-5DD2-5278-708E5CFC9E4F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LISTAS, TUPLAS E DICIONÁRIOS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4B0ACAE1-D894-39B4-1C7F-47DBE4C688B5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811BE6DF-30D8-FB8F-3854-F0EB2FBE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14EB486-6342-7DFF-EF5D-6E40DB66D5FB}"/>
              </a:ext>
            </a:extLst>
          </p:cNvPr>
          <p:cNvSpPr txBox="1">
            <a:spLocks/>
          </p:cNvSpPr>
          <p:nvPr/>
        </p:nvSpPr>
        <p:spPr>
          <a:xfrm>
            <a:off x="922661" y="1001812"/>
            <a:ext cx="10821218" cy="487828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Python possui várias estruturas de dados integradas que permitem armazenar e manipular coleções de dados. </a:t>
            </a:r>
          </a:p>
          <a:p>
            <a:pPr fontAlgn="base">
              <a:lnSpc>
                <a:spcPct val="150000"/>
              </a:lnSpc>
            </a:pPr>
            <a:endParaRPr lang="pt-BR" sz="2400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As mais comuns são listas, tuplas e dicionários. </a:t>
            </a:r>
          </a:p>
          <a:p>
            <a:pPr fontAlgn="base">
              <a:lnSpc>
                <a:spcPct val="150000"/>
              </a:lnSpc>
            </a:pPr>
            <a:endParaRPr lang="pt-BR" sz="2400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Cada uma dessas estruturas tem características específicas e métodos associados que são úteis para diferentes situações.</a:t>
            </a:r>
          </a:p>
        </p:txBody>
      </p:sp>
    </p:spTree>
    <p:extLst>
      <p:ext uri="{BB962C8B-B14F-4D97-AF65-F5344CB8AC3E}">
        <p14:creationId xmlns:p14="http://schemas.microsoft.com/office/powerpoint/2010/main" val="404184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3A137A5A94B97438161590B14E80E6E" ma:contentTypeVersion="14" ma:contentTypeDescription="Crie um novo documento." ma:contentTypeScope="" ma:versionID="28cc86a665530968eda26906d495fe67">
  <xsd:schema xmlns:xsd="http://www.w3.org/2001/XMLSchema" xmlns:xs="http://www.w3.org/2001/XMLSchema" xmlns:p="http://schemas.microsoft.com/office/2006/metadata/properties" xmlns:ns2="eefd0f40-69fa-47e1-b006-9527afd7acc5" xmlns:ns3="32b29270-945f-497b-a519-97dfc2020bce" targetNamespace="http://schemas.microsoft.com/office/2006/metadata/properties" ma:root="true" ma:fieldsID="c9ef9e51c7cba333c916cd85c2058208" ns2:_="" ns3:_="">
    <xsd:import namespace="eefd0f40-69fa-47e1-b006-9527afd7acc5"/>
    <xsd:import namespace="32b29270-945f-497b-a519-97dfc2020b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fd0f40-69fa-47e1-b006-9527afd7ac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Marcações de imagem" ma:readOnly="false" ma:fieldId="{5cf76f15-5ced-4ddc-b409-7134ff3c332f}" ma:taxonomyMulti="true" ma:sspId="43d1b825-f36c-4a44-b9f3-096f26119b7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b29270-945f-497b-a519-97dfc2020bce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efd0f40-69fa-47e1-b006-9527afd7acc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546BEBA-1327-4ABB-A430-FB91BD47F7C4}">
  <ds:schemaRefs>
    <ds:schemaRef ds:uri="32b29270-945f-497b-a519-97dfc2020bce"/>
    <ds:schemaRef ds:uri="eefd0f40-69fa-47e1-b006-9527afd7ac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BC65A53-CB5D-4A46-8B09-F3CCAA88143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E3EC452-5DD7-4E00-B1B3-1BE808B23149}">
  <ds:schemaRefs>
    <ds:schemaRef ds:uri="eefd0f40-69fa-47e1-b006-9527afd7acc5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7987</TotalTime>
  <Words>521</Words>
  <Application>Microsoft Office PowerPoint</Application>
  <PresentationFormat>Widescreen</PresentationFormat>
  <Paragraphs>95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Montserrat</vt:lpstr>
      <vt:lpstr>Raleway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Susanna Johns</dc:creator>
  <cp:lastModifiedBy>Jonatas Lopes</cp:lastModifiedBy>
  <cp:revision>41</cp:revision>
  <dcterms:created xsi:type="dcterms:W3CDTF">2024-12-02T21:15:35Z</dcterms:created>
  <dcterms:modified xsi:type="dcterms:W3CDTF">2025-04-17T14:37:32Z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0x01010073A137A5A94B97438161590B14E80E6E</vt:lpwstr>
  </property>
  <property fmtid="{D5CDD505-2E9C-101B-9397-08002B2CF9AE}" pid="3" name="MediaServiceImageTags">
    <vt:lpwstr/>
  </property>
</Properties>
</file>